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69" r:id="rId2"/>
    <p:sldId id="284" r:id="rId3"/>
    <p:sldId id="272" r:id="rId4"/>
    <p:sldId id="270" r:id="rId5"/>
    <p:sldId id="271" r:id="rId6"/>
    <p:sldId id="265" r:id="rId7"/>
    <p:sldId id="285" r:id="rId8"/>
    <p:sldId id="283" r:id="rId9"/>
    <p:sldId id="274" r:id="rId10"/>
    <p:sldId id="275" r:id="rId11"/>
    <p:sldId id="363" r:id="rId12"/>
    <p:sldId id="366" r:id="rId13"/>
    <p:sldId id="331" r:id="rId14"/>
    <p:sldId id="282" r:id="rId15"/>
    <p:sldId id="281" r:id="rId16"/>
    <p:sldId id="364" r:id="rId17"/>
    <p:sldId id="365" r:id="rId18"/>
    <p:sldId id="362" r:id="rId19"/>
    <p:sldId id="277" r:id="rId20"/>
    <p:sldId id="280" r:id="rId21"/>
    <p:sldId id="273" r:id="rId22"/>
    <p:sldId id="333" r:id="rId23"/>
    <p:sldId id="267" r:id="rId24"/>
    <p:sldId id="268" r:id="rId25"/>
    <p:sldId id="332" r:id="rId26"/>
    <p:sldId id="294" r:id="rId27"/>
    <p:sldId id="269" r:id="rId28"/>
    <p:sldId id="290" r:id="rId29"/>
    <p:sldId id="266" r:id="rId30"/>
    <p:sldId id="289" r:id="rId31"/>
    <p:sldId id="292" r:id="rId32"/>
    <p:sldId id="293" r:id="rId33"/>
    <p:sldId id="291" r:id="rId34"/>
    <p:sldId id="350" r:id="rId35"/>
    <p:sldId id="300" r:id="rId36"/>
    <p:sldId id="302" r:id="rId37"/>
    <p:sldId id="296" r:id="rId38"/>
    <p:sldId id="297" r:id="rId39"/>
    <p:sldId id="298" r:id="rId40"/>
    <p:sldId id="318" r:id="rId41"/>
    <p:sldId id="299" r:id="rId42"/>
    <p:sldId id="351" r:id="rId43"/>
    <p:sldId id="352" r:id="rId44"/>
    <p:sldId id="335" r:id="rId45"/>
    <p:sldId id="346" r:id="rId46"/>
    <p:sldId id="347" r:id="rId47"/>
    <p:sldId id="353" r:id="rId48"/>
    <p:sldId id="345" r:id="rId49"/>
    <p:sldId id="336" r:id="rId50"/>
    <p:sldId id="334" r:id="rId51"/>
    <p:sldId id="279" r:id="rId52"/>
    <p:sldId id="349" r:id="rId53"/>
    <p:sldId id="348" r:id="rId54"/>
    <p:sldId id="288" r:id="rId55"/>
    <p:sldId id="278" r:id="rId56"/>
    <p:sldId id="337" r:id="rId57"/>
    <p:sldId id="338" r:id="rId58"/>
    <p:sldId id="339" r:id="rId59"/>
    <p:sldId id="354" r:id="rId60"/>
    <p:sldId id="340" r:id="rId61"/>
    <p:sldId id="355" r:id="rId62"/>
    <p:sldId id="356" r:id="rId63"/>
    <p:sldId id="357" r:id="rId64"/>
    <p:sldId id="306" r:id="rId65"/>
    <p:sldId id="372" r:id="rId66"/>
    <p:sldId id="373" r:id="rId67"/>
    <p:sldId id="317" r:id="rId68"/>
    <p:sldId id="330" r:id="rId69"/>
    <p:sldId id="314" r:id="rId70"/>
    <p:sldId id="316" r:id="rId71"/>
    <p:sldId id="315" r:id="rId72"/>
    <p:sldId id="312" r:id="rId73"/>
    <p:sldId id="313" r:id="rId74"/>
    <p:sldId id="304" r:id="rId75"/>
    <p:sldId id="305" r:id="rId76"/>
    <p:sldId id="359" r:id="rId77"/>
    <p:sldId id="308" r:id="rId78"/>
    <p:sldId id="358" r:id="rId79"/>
    <p:sldId id="360" r:id="rId80"/>
    <p:sldId id="361" r:id="rId81"/>
    <p:sldId id="371" r:id="rId82"/>
    <p:sldId id="310" r:id="rId83"/>
    <p:sldId id="341" r:id="rId84"/>
    <p:sldId id="342" r:id="rId85"/>
    <p:sldId id="311" r:id="rId86"/>
    <p:sldId id="343" r:id="rId87"/>
    <p:sldId id="344" r:id="rId88"/>
    <p:sldId id="370"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9933FF"/>
    <a:srgbClr val="0066FF"/>
    <a:srgbClr val="99FF66"/>
    <a:srgbClr val="9900CC"/>
    <a:srgbClr val="FF3300"/>
    <a:srgbClr val="00FF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014" autoAdjust="0"/>
    <p:restoredTop sz="94660"/>
  </p:normalViewPr>
  <p:slideViewPr>
    <p:cSldViewPr snapToGrid="0">
      <p:cViewPr varScale="1">
        <p:scale>
          <a:sx n="116" d="100"/>
          <a:sy n="116" d="100"/>
        </p:scale>
        <p:origin x="108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pieChart>
        <c:varyColors val="1"/>
        <c:ser>
          <c:idx val="0"/>
          <c:order val="0"/>
          <c:tx>
            <c:strRef>
              <c:f>Sheet1!$B$1</c:f>
              <c:strCache>
                <c:ptCount val="1"/>
                <c:pt idx="0">
                  <c:v>External expenses not covered by Army BA</c:v>
                </c:pt>
              </c:strCache>
            </c:strRef>
          </c:tx>
          <c:dPt>
            <c:idx val="0"/>
            <c:bubble3D val="0"/>
          </c:dPt>
          <c:dPt>
            <c:idx val="1"/>
            <c:bubble3D val="0"/>
          </c:dPt>
          <c:dPt>
            <c:idx val="2"/>
            <c:bubble3D val="0"/>
          </c:dPt>
          <c:dPt>
            <c:idx val="3"/>
            <c:bubble3D val="0"/>
          </c:dPt>
          <c:dLbls>
            <c:dLbl>
              <c:idx val="0"/>
              <c:layout>
                <c:manualLayout>
                  <c:x val="-7.272965879265092E-2"/>
                  <c:y val="0.14779568950975538"/>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5.6490166989995816E-2"/>
                  <c:y val="-1.5193257797946287E-2"/>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4.380900756970596E-2"/>
                  <c:y val="-0.18806468263324982"/>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4.8621857050477384E-2"/>
                  <c:y val="-9.0807011544495053E-2"/>
                </c:manualLayout>
              </c:layout>
              <c:showLegendKey val="0"/>
              <c:showVal val="0"/>
              <c:showCatName val="0"/>
              <c:showSerName val="0"/>
              <c:showPercent val="1"/>
              <c:showBubbleSize val="0"/>
              <c:extLst>
                <c:ext xmlns:c15="http://schemas.microsoft.com/office/drawing/2012/chart" uri="{CE6537A1-D6FC-4f65-9D91-7224C49458BB}"/>
              </c:extLst>
            </c:dLbl>
            <c:dLbl>
              <c:idx val="4"/>
              <c:layout>
                <c:manualLayout>
                  <c:x val="0.11967451532326576"/>
                  <c:y val="2.798357654588083E-2"/>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a:solidFill>
                      <a:schemeClr val="tx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Army BA </c:v>
                </c:pt>
                <c:pt idx="1">
                  <c:v>Coach courses</c:v>
                </c:pt>
                <c:pt idx="2">
                  <c:v>Medical Cover</c:v>
                </c:pt>
                <c:pt idx="3">
                  <c:v>Sports Equipment Public Fund</c:v>
                </c:pt>
                <c:pt idx="4">
                  <c:v>TASS Performance Team</c:v>
                </c:pt>
              </c:strCache>
            </c:strRef>
          </c:cat>
          <c:val>
            <c:numRef>
              <c:f>Sheet1!$B$2:$B$6</c:f>
              <c:numCache>
                <c:formatCode>General</c:formatCode>
                <c:ptCount val="5"/>
                <c:pt idx="0">
                  <c:v>77874.28</c:v>
                </c:pt>
                <c:pt idx="1">
                  <c:v>7000</c:v>
                </c:pt>
                <c:pt idx="2">
                  <c:v>81526.3</c:v>
                </c:pt>
                <c:pt idx="3">
                  <c:v>12130.96</c:v>
                </c:pt>
                <c:pt idx="4">
                  <c:v>116000</c:v>
                </c:pt>
              </c:numCache>
            </c:numRef>
          </c:val>
        </c:ser>
        <c:dLbls>
          <c:showLegendKey val="0"/>
          <c:showVal val="0"/>
          <c:showCatName val="0"/>
          <c:showSerName val="0"/>
          <c:showPercent val="1"/>
          <c:showBubbleSize val="0"/>
          <c:showLeaderLines val="1"/>
        </c:dLbls>
        <c:firstSliceAng val="0"/>
      </c:pieChart>
    </c:plotArea>
    <c:legend>
      <c:legendPos val="r"/>
      <c:legendEntry>
        <c:idx val="4"/>
        <c:txPr>
          <a:bodyPr/>
          <a:lstStyle/>
          <a:p>
            <a:pPr>
              <a:defRPr>
                <a:solidFill>
                  <a:schemeClr val="bg1"/>
                </a:solidFill>
              </a:defRPr>
            </a:pPr>
            <a:endParaRPr lang="en-US"/>
          </a:p>
        </c:txPr>
      </c:legendEntry>
      <c:overlay val="0"/>
      <c:txPr>
        <a:bodyPr/>
        <a:lstStyle/>
        <a:p>
          <a:pPr>
            <a:defRPr>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CA86B8-5816-4A26-B1D4-07ECC07484F4}" type="datetimeFigureOut">
              <a:rPr lang="en-GB" smtClean="0"/>
              <a:t>19/09/2019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D6017C-D16A-448F-9284-A8BA363455AB}" type="slidenum">
              <a:rPr lang="en-GB" smtClean="0"/>
              <a:t>‹#›</a:t>
            </a:fld>
            <a:endParaRPr lang="en-GB"/>
          </a:p>
        </p:txBody>
      </p:sp>
    </p:spTree>
    <p:extLst>
      <p:ext uri="{BB962C8B-B14F-4D97-AF65-F5344CB8AC3E}">
        <p14:creationId xmlns:p14="http://schemas.microsoft.com/office/powerpoint/2010/main" val="3841689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CA86B8-5816-4A26-B1D4-07ECC07484F4}" type="datetimeFigureOut">
              <a:rPr lang="en-GB" smtClean="0"/>
              <a:t>19/09/2019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D6017C-D16A-448F-9284-A8BA363455AB}" type="slidenum">
              <a:rPr lang="en-GB" smtClean="0"/>
              <a:t>‹#›</a:t>
            </a:fld>
            <a:endParaRPr lang="en-GB"/>
          </a:p>
        </p:txBody>
      </p:sp>
    </p:spTree>
    <p:extLst>
      <p:ext uri="{BB962C8B-B14F-4D97-AF65-F5344CB8AC3E}">
        <p14:creationId xmlns:p14="http://schemas.microsoft.com/office/powerpoint/2010/main" val="373589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CA86B8-5816-4A26-B1D4-07ECC07484F4}" type="datetimeFigureOut">
              <a:rPr lang="en-GB" smtClean="0"/>
              <a:t>19/09/2019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D6017C-D16A-448F-9284-A8BA363455AB}" type="slidenum">
              <a:rPr lang="en-GB" smtClean="0"/>
              <a:t>‹#›</a:t>
            </a:fld>
            <a:endParaRPr lang="en-GB"/>
          </a:p>
        </p:txBody>
      </p:sp>
    </p:spTree>
    <p:extLst>
      <p:ext uri="{BB962C8B-B14F-4D97-AF65-F5344CB8AC3E}">
        <p14:creationId xmlns:p14="http://schemas.microsoft.com/office/powerpoint/2010/main" val="1357564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CA86B8-5816-4A26-B1D4-07ECC07484F4}" type="datetimeFigureOut">
              <a:rPr lang="en-GB" smtClean="0"/>
              <a:t>19/09/2019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D6017C-D16A-448F-9284-A8BA363455AB}" type="slidenum">
              <a:rPr lang="en-GB" smtClean="0"/>
              <a:t>‹#›</a:t>
            </a:fld>
            <a:endParaRPr lang="en-GB"/>
          </a:p>
        </p:txBody>
      </p:sp>
    </p:spTree>
    <p:extLst>
      <p:ext uri="{BB962C8B-B14F-4D97-AF65-F5344CB8AC3E}">
        <p14:creationId xmlns:p14="http://schemas.microsoft.com/office/powerpoint/2010/main" val="3944652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CA86B8-5816-4A26-B1D4-07ECC07484F4}" type="datetimeFigureOut">
              <a:rPr lang="en-GB" smtClean="0"/>
              <a:t>19/09/2019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D6017C-D16A-448F-9284-A8BA363455AB}" type="slidenum">
              <a:rPr lang="en-GB" smtClean="0"/>
              <a:t>‹#›</a:t>
            </a:fld>
            <a:endParaRPr lang="en-GB"/>
          </a:p>
        </p:txBody>
      </p:sp>
    </p:spTree>
    <p:extLst>
      <p:ext uri="{BB962C8B-B14F-4D97-AF65-F5344CB8AC3E}">
        <p14:creationId xmlns:p14="http://schemas.microsoft.com/office/powerpoint/2010/main" val="3867191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FCA86B8-5816-4A26-B1D4-07ECC07484F4}" type="datetimeFigureOut">
              <a:rPr lang="en-GB" smtClean="0"/>
              <a:t>19/09/2019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D6017C-D16A-448F-9284-A8BA363455AB}" type="slidenum">
              <a:rPr lang="en-GB" smtClean="0"/>
              <a:t>‹#›</a:t>
            </a:fld>
            <a:endParaRPr lang="en-GB"/>
          </a:p>
        </p:txBody>
      </p:sp>
    </p:spTree>
    <p:extLst>
      <p:ext uri="{BB962C8B-B14F-4D97-AF65-F5344CB8AC3E}">
        <p14:creationId xmlns:p14="http://schemas.microsoft.com/office/powerpoint/2010/main" val="380011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CA86B8-5816-4A26-B1D4-07ECC07484F4}" type="datetimeFigureOut">
              <a:rPr lang="en-GB" smtClean="0"/>
              <a:t>19/09/2019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8D6017C-D16A-448F-9284-A8BA363455AB}" type="slidenum">
              <a:rPr lang="en-GB" smtClean="0"/>
              <a:t>‹#›</a:t>
            </a:fld>
            <a:endParaRPr lang="en-GB"/>
          </a:p>
        </p:txBody>
      </p:sp>
    </p:spTree>
    <p:extLst>
      <p:ext uri="{BB962C8B-B14F-4D97-AF65-F5344CB8AC3E}">
        <p14:creationId xmlns:p14="http://schemas.microsoft.com/office/powerpoint/2010/main" val="338746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CA86B8-5816-4A26-B1D4-07ECC07484F4}" type="datetimeFigureOut">
              <a:rPr lang="en-GB" smtClean="0"/>
              <a:t>19/09/2019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8D6017C-D16A-448F-9284-A8BA363455AB}" type="slidenum">
              <a:rPr lang="en-GB" smtClean="0"/>
              <a:t>‹#›</a:t>
            </a:fld>
            <a:endParaRPr lang="en-GB"/>
          </a:p>
        </p:txBody>
      </p:sp>
    </p:spTree>
    <p:extLst>
      <p:ext uri="{BB962C8B-B14F-4D97-AF65-F5344CB8AC3E}">
        <p14:creationId xmlns:p14="http://schemas.microsoft.com/office/powerpoint/2010/main" val="344584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A86B8-5816-4A26-B1D4-07ECC07484F4}" type="datetimeFigureOut">
              <a:rPr lang="en-GB" smtClean="0"/>
              <a:t>19/09/2019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8D6017C-D16A-448F-9284-A8BA363455AB}" type="slidenum">
              <a:rPr lang="en-GB" smtClean="0"/>
              <a:t>‹#›</a:t>
            </a:fld>
            <a:endParaRPr lang="en-GB"/>
          </a:p>
        </p:txBody>
      </p:sp>
    </p:spTree>
    <p:extLst>
      <p:ext uri="{BB962C8B-B14F-4D97-AF65-F5344CB8AC3E}">
        <p14:creationId xmlns:p14="http://schemas.microsoft.com/office/powerpoint/2010/main" val="3632512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CA86B8-5816-4A26-B1D4-07ECC07484F4}" type="datetimeFigureOut">
              <a:rPr lang="en-GB" smtClean="0"/>
              <a:t>19/09/2019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D6017C-D16A-448F-9284-A8BA363455AB}" type="slidenum">
              <a:rPr lang="en-GB" smtClean="0"/>
              <a:t>‹#›</a:t>
            </a:fld>
            <a:endParaRPr lang="en-GB"/>
          </a:p>
        </p:txBody>
      </p:sp>
    </p:spTree>
    <p:extLst>
      <p:ext uri="{BB962C8B-B14F-4D97-AF65-F5344CB8AC3E}">
        <p14:creationId xmlns:p14="http://schemas.microsoft.com/office/powerpoint/2010/main" val="2181653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CA86B8-5816-4A26-B1D4-07ECC07484F4}" type="datetimeFigureOut">
              <a:rPr lang="en-GB" smtClean="0"/>
              <a:t>19/09/2019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D6017C-D16A-448F-9284-A8BA363455AB}" type="slidenum">
              <a:rPr lang="en-GB" smtClean="0"/>
              <a:t>‹#›</a:t>
            </a:fld>
            <a:endParaRPr lang="en-GB"/>
          </a:p>
        </p:txBody>
      </p:sp>
    </p:spTree>
    <p:extLst>
      <p:ext uri="{BB962C8B-B14F-4D97-AF65-F5344CB8AC3E}">
        <p14:creationId xmlns:p14="http://schemas.microsoft.com/office/powerpoint/2010/main" val="1605705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A86B8-5816-4A26-B1D4-07ECC07484F4}" type="datetimeFigureOut">
              <a:rPr lang="en-GB" smtClean="0"/>
              <a:t>19/09/2019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6017C-D16A-448F-9284-A8BA363455AB}" type="slidenum">
              <a:rPr lang="en-GB" smtClean="0"/>
              <a:t>‹#›</a:t>
            </a:fld>
            <a:endParaRPr lang="en-GB"/>
          </a:p>
        </p:txBody>
      </p:sp>
    </p:spTree>
    <p:extLst>
      <p:ext uri="{BB962C8B-B14F-4D97-AF65-F5344CB8AC3E}">
        <p14:creationId xmlns:p14="http://schemas.microsoft.com/office/powerpoint/2010/main" val="1773351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5540" y="1279526"/>
            <a:ext cx="8476059" cy="1325563"/>
          </a:xfrm>
        </p:spPr>
        <p:txBody>
          <a:bodyPr/>
          <a:lstStyle/>
          <a:p>
            <a:pPr algn="ctr"/>
            <a:r>
              <a:rPr lang="en-GB" b="1" dirty="0" smtClean="0">
                <a:solidFill>
                  <a:schemeClr val="bg1"/>
                </a:solidFill>
                <a:latin typeface="+mn-lt"/>
              </a:rPr>
              <a:t>ARMY BOXING ASSOCIATION</a:t>
            </a:r>
            <a:endParaRPr lang="en-GB" b="1" dirty="0">
              <a:solidFill>
                <a:schemeClr val="bg1"/>
              </a:solidFill>
              <a:latin typeface="+mn-lt"/>
            </a:endParaRPr>
          </a:p>
        </p:txBody>
      </p:sp>
      <p:sp>
        <p:nvSpPr>
          <p:cNvPr id="6" name="Text Placeholder 5"/>
          <p:cNvSpPr>
            <a:spLocks noGrp="1"/>
          </p:cNvSpPr>
          <p:nvPr>
            <p:ph type="body" idx="1"/>
          </p:nvPr>
        </p:nvSpPr>
        <p:spPr>
          <a:xfrm>
            <a:off x="1651000" y="2722563"/>
            <a:ext cx="5803900" cy="823912"/>
          </a:xfrm>
        </p:spPr>
        <p:txBody>
          <a:bodyPr>
            <a:normAutofit/>
          </a:bodyPr>
          <a:lstStyle/>
          <a:p>
            <a:pPr algn="ctr"/>
            <a:r>
              <a:rPr lang="en-GB" sz="4000" dirty="0" smtClean="0">
                <a:solidFill>
                  <a:schemeClr val="bg1"/>
                </a:solidFill>
              </a:rPr>
              <a:t>ANNUAL CONFERENCE</a:t>
            </a:r>
            <a:endParaRPr lang="en-GB" sz="4000" dirty="0">
              <a:solidFill>
                <a:schemeClr val="bg1"/>
              </a:solidFill>
            </a:endParaRPr>
          </a:p>
        </p:txBody>
      </p:sp>
      <p:sp>
        <p:nvSpPr>
          <p:cNvPr id="9" name="Content Placeholder 8"/>
          <p:cNvSpPr>
            <a:spLocks noGrp="1"/>
          </p:cNvSpPr>
          <p:nvPr>
            <p:ph sz="quarter" idx="4"/>
          </p:nvPr>
        </p:nvSpPr>
        <p:spPr>
          <a:xfrm>
            <a:off x="2762250" y="3800475"/>
            <a:ext cx="5149850" cy="2244725"/>
          </a:xfrm>
        </p:spPr>
        <p:txBody>
          <a:bodyPr>
            <a:normAutofit/>
          </a:bodyPr>
          <a:lstStyle/>
          <a:p>
            <a:pPr marL="0" indent="0">
              <a:buNone/>
            </a:pPr>
            <a:r>
              <a:rPr lang="en-GB" sz="4000" dirty="0">
                <a:solidFill>
                  <a:schemeClr val="bg1"/>
                </a:solidFill>
              </a:rPr>
              <a:t>SEPTEMBER </a:t>
            </a:r>
            <a:r>
              <a:rPr lang="en-GB" sz="4000" dirty="0" smtClean="0">
                <a:solidFill>
                  <a:schemeClr val="bg1"/>
                </a:solidFill>
              </a:rPr>
              <a:t>2019</a:t>
            </a:r>
            <a:endParaRPr lang="en-GB" sz="4000" dirty="0">
              <a:solidFill>
                <a:schemeClr val="bg1"/>
              </a:solidFill>
            </a:endParaRPr>
          </a:p>
          <a:p>
            <a:pPr marL="0" indent="0">
              <a:buNone/>
            </a:pPr>
            <a:endParaRPr lang="en-GB" sz="4000"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01" y="209552"/>
            <a:ext cx="952500" cy="952500"/>
          </a:xfrm>
          <a:prstGeom prst="rect">
            <a:avLst/>
          </a:prstGeom>
        </p:spPr>
      </p:pic>
    </p:spTree>
    <p:extLst>
      <p:ext uri="{BB962C8B-B14F-4D97-AF65-F5344CB8AC3E}">
        <p14:creationId xmlns:p14="http://schemas.microsoft.com/office/powerpoint/2010/main" val="2155644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11126"/>
            <a:ext cx="7886700" cy="1325563"/>
          </a:xfrm>
        </p:spPr>
        <p:txBody>
          <a:bodyPr/>
          <a:lstStyle/>
          <a:p>
            <a:pPr algn="ctr"/>
            <a:r>
              <a:rPr lang="en-GB" b="1" dirty="0" smtClean="0">
                <a:solidFill>
                  <a:schemeClr val="bg1"/>
                </a:solidFill>
              </a:rPr>
              <a:t>INDIVIDUAL HONOURS</a:t>
            </a:r>
            <a:endParaRPr lang="en-GB" b="1" dirty="0">
              <a:solidFill>
                <a:schemeClr val="bg1"/>
              </a:solidFill>
            </a:endParaRPr>
          </a:p>
        </p:txBody>
      </p:sp>
      <p:sp>
        <p:nvSpPr>
          <p:cNvPr id="5" name="Content Placeholder 4"/>
          <p:cNvSpPr>
            <a:spLocks noGrp="1"/>
          </p:cNvSpPr>
          <p:nvPr>
            <p:ph idx="1"/>
          </p:nvPr>
        </p:nvSpPr>
        <p:spPr>
          <a:xfrm>
            <a:off x="628650" y="1155700"/>
            <a:ext cx="7886700" cy="5021263"/>
          </a:xfrm>
        </p:spPr>
        <p:txBody>
          <a:bodyPr>
            <a:normAutofit fontScale="40000" lnSpcReduction="20000"/>
          </a:bodyPr>
          <a:lstStyle/>
          <a:p>
            <a:r>
              <a:rPr lang="en-US" sz="9600" dirty="0" smtClean="0">
                <a:solidFill>
                  <a:schemeClr val="bg1"/>
                </a:solidFill>
              </a:rPr>
              <a:t>ASIA Championships Silver</a:t>
            </a:r>
          </a:p>
          <a:p>
            <a:pPr lvl="1"/>
            <a:r>
              <a:rPr lang="en-US" sz="9200" dirty="0" smtClean="0">
                <a:solidFill>
                  <a:schemeClr val="bg1"/>
                </a:solidFill>
              </a:rPr>
              <a:t>LCpl Marvin</a:t>
            </a:r>
          </a:p>
          <a:p>
            <a:endParaRPr lang="en-US" sz="9600" dirty="0">
              <a:solidFill>
                <a:schemeClr val="bg1"/>
              </a:solidFill>
            </a:endParaRPr>
          </a:p>
          <a:p>
            <a:r>
              <a:rPr lang="en-US" sz="9600" dirty="0" smtClean="0">
                <a:solidFill>
                  <a:schemeClr val="bg1"/>
                </a:solidFill>
              </a:rPr>
              <a:t>World Championships</a:t>
            </a:r>
          </a:p>
          <a:p>
            <a:pPr lvl="1"/>
            <a:r>
              <a:rPr lang="en-US" sz="9200" dirty="0" smtClean="0">
                <a:solidFill>
                  <a:schemeClr val="bg1"/>
                </a:solidFill>
              </a:rPr>
              <a:t>LCpl Marvin</a:t>
            </a:r>
          </a:p>
          <a:p>
            <a:pPr marL="0" indent="0">
              <a:buNone/>
            </a:pPr>
            <a:endParaRPr lang="en-US" sz="9600" dirty="0" smtClean="0">
              <a:solidFill>
                <a:schemeClr val="bg1"/>
              </a:solidFill>
            </a:endParaRPr>
          </a:p>
          <a:p>
            <a:r>
              <a:rPr lang="en-US" sz="9600" dirty="0" smtClean="0">
                <a:solidFill>
                  <a:schemeClr val="bg1"/>
                </a:solidFill>
              </a:rPr>
              <a:t>European Championships</a:t>
            </a:r>
          </a:p>
          <a:p>
            <a:pPr lvl="1"/>
            <a:r>
              <a:rPr lang="en-US" sz="9200" dirty="0" smtClean="0">
                <a:solidFill>
                  <a:schemeClr val="bg1"/>
                </a:solidFill>
              </a:rPr>
              <a:t>Gunner </a:t>
            </a:r>
            <a:r>
              <a:rPr lang="en-US" sz="9200" dirty="0" err="1" smtClean="0">
                <a:solidFill>
                  <a:schemeClr val="bg1"/>
                </a:solidFill>
              </a:rPr>
              <a:t>Artingstall</a:t>
            </a:r>
            <a:r>
              <a:rPr lang="en-US" sz="9200" dirty="0" smtClean="0">
                <a:solidFill>
                  <a:schemeClr val="bg1"/>
                </a:solidFill>
              </a:rPr>
              <a:t> Silver</a:t>
            </a:r>
          </a:p>
          <a:p>
            <a:pPr lvl="1"/>
            <a:r>
              <a:rPr lang="en-US" sz="9200" dirty="0" smtClean="0">
                <a:solidFill>
                  <a:schemeClr val="bg1"/>
                </a:solidFill>
              </a:rPr>
              <a:t>LCpl Reid </a:t>
            </a:r>
          </a:p>
          <a:p>
            <a:pPr lvl="1"/>
            <a:r>
              <a:rPr lang="en-US" sz="9200" dirty="0" smtClean="0">
                <a:solidFill>
                  <a:schemeClr val="bg1"/>
                </a:solidFill>
              </a:rPr>
              <a:t>Gunner Willetts</a:t>
            </a:r>
          </a:p>
          <a:p>
            <a:pPr marL="457200" lvl="1" indent="0">
              <a:buNone/>
            </a:pPr>
            <a:endParaRPr lang="en-GB" sz="9600" dirty="0">
              <a:solidFill>
                <a:schemeClr val="bg1"/>
              </a:solidFill>
            </a:endParaRPr>
          </a:p>
          <a:p>
            <a:endParaRPr lang="en-GB" sz="9600" dirty="0">
              <a:solidFill>
                <a:schemeClr val="bg1"/>
              </a:solidFill>
            </a:endParaRPr>
          </a:p>
          <a:p>
            <a:endParaRPr lang="en-GB" sz="9600" dirty="0">
              <a:solidFill>
                <a:schemeClr val="bg1"/>
              </a:solidFill>
            </a:endParaRPr>
          </a:p>
          <a:p>
            <a:endParaRPr lang="en-GB" sz="9600" dirty="0">
              <a:solidFill>
                <a:srgbClr val="FFFF00"/>
              </a:solidFill>
            </a:endParaRPr>
          </a:p>
          <a:p>
            <a:endParaRPr lang="en-GB" dirty="0">
              <a:solidFill>
                <a:srgbClr val="FFFF00"/>
              </a:solidFill>
            </a:endParaRPr>
          </a:p>
          <a:p>
            <a:endParaRPr lang="en-GB" dirty="0"/>
          </a:p>
        </p:txBody>
      </p:sp>
    </p:spTree>
    <p:extLst>
      <p:ext uri="{BB962C8B-B14F-4D97-AF65-F5344CB8AC3E}">
        <p14:creationId xmlns:p14="http://schemas.microsoft.com/office/powerpoint/2010/main" val="3854992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11126"/>
            <a:ext cx="7886700" cy="1325563"/>
          </a:xfrm>
        </p:spPr>
        <p:txBody>
          <a:bodyPr/>
          <a:lstStyle/>
          <a:p>
            <a:pPr algn="ctr"/>
            <a:endParaRPr lang="en-GB" b="1" dirty="0">
              <a:solidFill>
                <a:srgbClr val="FFFF00"/>
              </a:solidFill>
            </a:endParaRPr>
          </a:p>
        </p:txBody>
      </p:sp>
      <p:sp>
        <p:nvSpPr>
          <p:cNvPr id="5" name="Content Placeholder 4"/>
          <p:cNvSpPr>
            <a:spLocks noGrp="1"/>
          </p:cNvSpPr>
          <p:nvPr>
            <p:ph idx="1"/>
          </p:nvPr>
        </p:nvSpPr>
        <p:spPr/>
        <p:txBody>
          <a:bodyPr/>
          <a:lstStyle/>
          <a:p>
            <a:endParaRPr lang="en-GB" sz="4000" dirty="0">
              <a:solidFill>
                <a:srgbClr val="FFFF00"/>
              </a:solidFill>
            </a:endParaRPr>
          </a:p>
          <a:p>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3882" y="1436689"/>
            <a:ext cx="6762635" cy="4507600"/>
          </a:xfrm>
          <a:prstGeom prst="rect">
            <a:avLst/>
          </a:prstGeom>
        </p:spPr>
      </p:pic>
    </p:spTree>
    <p:extLst>
      <p:ext uri="{BB962C8B-B14F-4D97-AF65-F5344CB8AC3E}">
        <p14:creationId xmlns:p14="http://schemas.microsoft.com/office/powerpoint/2010/main" val="3281886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11126"/>
            <a:ext cx="7886700" cy="1325563"/>
          </a:xfrm>
        </p:spPr>
        <p:txBody>
          <a:bodyPr/>
          <a:lstStyle/>
          <a:p>
            <a:pPr algn="ctr"/>
            <a:endParaRPr lang="en-GB" b="1" dirty="0">
              <a:solidFill>
                <a:srgbClr val="FFFF00"/>
              </a:solidFill>
            </a:endParaRPr>
          </a:p>
        </p:txBody>
      </p:sp>
      <p:sp>
        <p:nvSpPr>
          <p:cNvPr id="5" name="Content Placeholder 4"/>
          <p:cNvSpPr>
            <a:spLocks noGrp="1"/>
          </p:cNvSpPr>
          <p:nvPr>
            <p:ph idx="1"/>
          </p:nvPr>
        </p:nvSpPr>
        <p:spPr/>
        <p:txBody>
          <a:bodyPr/>
          <a:lstStyle/>
          <a:p>
            <a:endParaRPr lang="en-GB" sz="4000" dirty="0">
              <a:solidFill>
                <a:srgbClr val="FFFF00"/>
              </a:solidFill>
            </a:endParaRPr>
          </a:p>
          <a:p>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4516" y="669324"/>
            <a:ext cx="5381368" cy="5381368"/>
          </a:xfrm>
          <a:prstGeom prst="rect">
            <a:avLst/>
          </a:prstGeom>
        </p:spPr>
      </p:pic>
    </p:spTree>
    <p:extLst>
      <p:ext uri="{BB962C8B-B14F-4D97-AF65-F5344CB8AC3E}">
        <p14:creationId xmlns:p14="http://schemas.microsoft.com/office/powerpoint/2010/main" val="298376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11126"/>
            <a:ext cx="7886700" cy="1325563"/>
          </a:xfrm>
        </p:spPr>
        <p:txBody>
          <a:bodyPr/>
          <a:lstStyle/>
          <a:p>
            <a:pPr algn="ctr"/>
            <a:r>
              <a:rPr lang="en-GB" b="1" dirty="0" smtClean="0">
                <a:solidFill>
                  <a:schemeClr val="bg1"/>
                </a:solidFill>
              </a:rPr>
              <a:t>INDIVIDUAL HONOURS</a:t>
            </a:r>
            <a:endParaRPr lang="en-GB" b="1" dirty="0">
              <a:solidFill>
                <a:schemeClr val="bg1"/>
              </a:solidFill>
            </a:endParaRPr>
          </a:p>
        </p:txBody>
      </p:sp>
      <p:sp>
        <p:nvSpPr>
          <p:cNvPr id="5" name="Content Placeholder 4"/>
          <p:cNvSpPr>
            <a:spLocks noGrp="1"/>
          </p:cNvSpPr>
          <p:nvPr>
            <p:ph idx="1"/>
          </p:nvPr>
        </p:nvSpPr>
        <p:spPr>
          <a:xfrm>
            <a:off x="628650" y="1041400"/>
            <a:ext cx="7886700" cy="5135563"/>
          </a:xfrm>
        </p:spPr>
        <p:txBody>
          <a:bodyPr>
            <a:normAutofit fontScale="25000" lnSpcReduction="20000"/>
          </a:bodyPr>
          <a:lstStyle/>
          <a:p>
            <a:r>
              <a:rPr lang="en-GB" sz="9600" dirty="0" smtClean="0">
                <a:solidFill>
                  <a:schemeClr val="bg1"/>
                </a:solidFill>
              </a:rPr>
              <a:t>GB Gold</a:t>
            </a:r>
          </a:p>
          <a:p>
            <a:pPr lvl="1"/>
            <a:r>
              <a:rPr lang="en-GB" sz="9600" dirty="0">
                <a:solidFill>
                  <a:schemeClr val="bg1"/>
                </a:solidFill>
              </a:rPr>
              <a:t>LCpl </a:t>
            </a:r>
            <a:r>
              <a:rPr lang="en-GB" sz="9600" dirty="0" err="1">
                <a:solidFill>
                  <a:schemeClr val="bg1"/>
                </a:solidFill>
              </a:rPr>
              <a:t>Ngwenya</a:t>
            </a:r>
            <a:r>
              <a:rPr lang="en-GB" sz="9600" dirty="0">
                <a:solidFill>
                  <a:schemeClr val="bg1"/>
                </a:solidFill>
              </a:rPr>
              <a:t> 91kg</a:t>
            </a:r>
          </a:p>
          <a:p>
            <a:pPr marL="0" indent="0">
              <a:buNone/>
            </a:pPr>
            <a:endParaRPr lang="en-US" sz="9600" dirty="0" smtClean="0">
              <a:solidFill>
                <a:schemeClr val="bg1"/>
              </a:solidFill>
            </a:endParaRPr>
          </a:p>
          <a:p>
            <a:pPr marL="0" indent="0">
              <a:buNone/>
            </a:pPr>
            <a:r>
              <a:rPr lang="en-US" sz="9600" dirty="0" smtClean="0">
                <a:solidFill>
                  <a:schemeClr val="bg1"/>
                </a:solidFill>
              </a:rPr>
              <a:t>GB Silver</a:t>
            </a:r>
            <a:endParaRPr lang="en-GB" sz="9600" dirty="0">
              <a:solidFill>
                <a:schemeClr val="bg1"/>
              </a:solidFill>
            </a:endParaRPr>
          </a:p>
          <a:p>
            <a:pPr lvl="1"/>
            <a:r>
              <a:rPr lang="en-GB" sz="9600" dirty="0" smtClean="0">
                <a:solidFill>
                  <a:schemeClr val="bg1"/>
                </a:solidFill>
              </a:rPr>
              <a:t>Gunner Willets</a:t>
            </a:r>
          </a:p>
          <a:p>
            <a:pPr lvl="1"/>
            <a:r>
              <a:rPr lang="en-GB" sz="9600" dirty="0" smtClean="0">
                <a:solidFill>
                  <a:schemeClr val="bg1"/>
                </a:solidFill>
              </a:rPr>
              <a:t>51kg </a:t>
            </a:r>
            <a:r>
              <a:rPr lang="en-US" sz="9600" dirty="0" smtClean="0">
                <a:solidFill>
                  <a:schemeClr val="bg1"/>
                </a:solidFill>
              </a:rPr>
              <a:t>LCpl Reid – 64kg</a:t>
            </a:r>
          </a:p>
          <a:p>
            <a:pPr lvl="1"/>
            <a:endParaRPr lang="en-US" sz="9600" dirty="0" smtClean="0">
              <a:solidFill>
                <a:schemeClr val="bg1"/>
              </a:solidFill>
            </a:endParaRPr>
          </a:p>
          <a:p>
            <a:r>
              <a:rPr lang="en-GB" sz="9600" dirty="0">
                <a:solidFill>
                  <a:schemeClr val="bg1"/>
                </a:solidFill>
              </a:rPr>
              <a:t>England Gold</a:t>
            </a:r>
          </a:p>
          <a:p>
            <a:pPr lvl="1"/>
            <a:r>
              <a:rPr lang="en-GB" sz="9600" dirty="0">
                <a:solidFill>
                  <a:schemeClr val="bg1"/>
                </a:solidFill>
              </a:rPr>
              <a:t>Gunner Willets</a:t>
            </a:r>
          </a:p>
          <a:p>
            <a:pPr lvl="1"/>
            <a:r>
              <a:rPr lang="en-US" sz="9600" dirty="0">
                <a:solidFill>
                  <a:schemeClr val="bg1"/>
                </a:solidFill>
              </a:rPr>
              <a:t>LCpl </a:t>
            </a:r>
            <a:r>
              <a:rPr lang="en-US" sz="9600" dirty="0" err="1">
                <a:solidFill>
                  <a:schemeClr val="bg1"/>
                </a:solidFill>
              </a:rPr>
              <a:t>Ngwenya</a:t>
            </a:r>
            <a:endParaRPr lang="en-US" sz="9600" dirty="0">
              <a:solidFill>
                <a:schemeClr val="bg1"/>
              </a:solidFill>
            </a:endParaRPr>
          </a:p>
          <a:p>
            <a:pPr lvl="1"/>
            <a:endParaRPr lang="en-US" sz="9600" dirty="0">
              <a:solidFill>
                <a:schemeClr val="bg1"/>
              </a:solidFill>
            </a:endParaRPr>
          </a:p>
          <a:p>
            <a:r>
              <a:rPr lang="en-US" sz="9600" dirty="0">
                <a:solidFill>
                  <a:schemeClr val="bg1"/>
                </a:solidFill>
              </a:rPr>
              <a:t>Scotland Gold</a:t>
            </a:r>
          </a:p>
          <a:p>
            <a:pPr lvl="1"/>
            <a:r>
              <a:rPr lang="en-US" sz="9600" dirty="0">
                <a:solidFill>
                  <a:schemeClr val="bg1"/>
                </a:solidFill>
              </a:rPr>
              <a:t>LCpl Reid</a:t>
            </a:r>
          </a:p>
          <a:p>
            <a:endParaRPr lang="en-US" sz="9600" dirty="0">
              <a:solidFill>
                <a:schemeClr val="bg1"/>
              </a:solidFill>
            </a:endParaRPr>
          </a:p>
          <a:p>
            <a:r>
              <a:rPr lang="en-US" sz="9600" dirty="0">
                <a:solidFill>
                  <a:schemeClr val="bg1"/>
                </a:solidFill>
              </a:rPr>
              <a:t>Wales Gold</a:t>
            </a:r>
          </a:p>
          <a:p>
            <a:pPr lvl="1"/>
            <a:r>
              <a:rPr lang="en-US" sz="9600" dirty="0">
                <a:solidFill>
                  <a:schemeClr val="bg1"/>
                </a:solidFill>
              </a:rPr>
              <a:t>LCpl Morrison</a:t>
            </a:r>
            <a:endParaRPr lang="en-GB" sz="9600" dirty="0">
              <a:solidFill>
                <a:schemeClr val="bg1"/>
              </a:solidFill>
            </a:endParaRPr>
          </a:p>
          <a:p>
            <a:pPr lvl="1"/>
            <a:endParaRPr lang="en-GB" sz="9600" dirty="0">
              <a:solidFill>
                <a:schemeClr val="bg1"/>
              </a:solidFill>
            </a:endParaRPr>
          </a:p>
          <a:p>
            <a:endParaRPr lang="en-US" sz="11200" dirty="0">
              <a:solidFill>
                <a:schemeClr val="bg1"/>
              </a:solidFill>
            </a:endParaRPr>
          </a:p>
          <a:p>
            <a:pPr marL="0" indent="0">
              <a:buNone/>
            </a:pPr>
            <a:endParaRPr lang="en-GB" sz="9600" dirty="0">
              <a:solidFill>
                <a:srgbClr val="FFFF00"/>
              </a:solidFill>
            </a:endParaRPr>
          </a:p>
        </p:txBody>
      </p:sp>
    </p:spTree>
    <p:extLst>
      <p:ext uri="{BB962C8B-B14F-4D97-AF65-F5344CB8AC3E}">
        <p14:creationId xmlns:p14="http://schemas.microsoft.com/office/powerpoint/2010/main" val="4270466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11126"/>
            <a:ext cx="7886700" cy="1325563"/>
          </a:xfrm>
        </p:spPr>
        <p:txBody>
          <a:bodyPr/>
          <a:lstStyle/>
          <a:p>
            <a:pPr algn="ctr"/>
            <a:endParaRPr lang="en-GB" b="1" dirty="0">
              <a:solidFill>
                <a:srgbClr val="FFFF00"/>
              </a:solidFill>
            </a:endParaRPr>
          </a:p>
        </p:txBody>
      </p:sp>
      <p:sp>
        <p:nvSpPr>
          <p:cNvPr id="5" name="Content Placeholder 4"/>
          <p:cNvSpPr>
            <a:spLocks noGrp="1"/>
          </p:cNvSpPr>
          <p:nvPr>
            <p:ph idx="1"/>
          </p:nvPr>
        </p:nvSpPr>
        <p:spPr/>
        <p:txBody>
          <a:bodyPr/>
          <a:lstStyle/>
          <a:p>
            <a:endParaRPr lang="en-GB" sz="4000" dirty="0">
              <a:solidFill>
                <a:srgbClr val="FFFF00"/>
              </a:solidFill>
            </a:endParaRPr>
          </a:p>
          <a:p>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4703" y="750613"/>
            <a:ext cx="4700856" cy="5707616"/>
          </a:xfrm>
          <a:prstGeom prst="rect">
            <a:avLst/>
          </a:prstGeom>
        </p:spPr>
      </p:pic>
    </p:spTree>
    <p:extLst>
      <p:ext uri="{BB962C8B-B14F-4D97-AF65-F5344CB8AC3E}">
        <p14:creationId xmlns:p14="http://schemas.microsoft.com/office/powerpoint/2010/main" val="2546042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11126"/>
            <a:ext cx="7886700" cy="1325563"/>
          </a:xfrm>
        </p:spPr>
        <p:txBody>
          <a:bodyPr/>
          <a:lstStyle/>
          <a:p>
            <a:pPr algn="ctr"/>
            <a:endParaRPr lang="en-GB" b="1" dirty="0">
              <a:solidFill>
                <a:srgbClr val="FFFF00"/>
              </a:solidFill>
            </a:endParaRPr>
          </a:p>
        </p:txBody>
      </p:sp>
      <p:sp>
        <p:nvSpPr>
          <p:cNvPr id="5" name="Content Placeholder 4"/>
          <p:cNvSpPr>
            <a:spLocks noGrp="1"/>
          </p:cNvSpPr>
          <p:nvPr>
            <p:ph idx="1"/>
          </p:nvPr>
        </p:nvSpPr>
        <p:spPr/>
        <p:txBody>
          <a:bodyPr/>
          <a:lstStyle/>
          <a:p>
            <a:endParaRPr lang="en-GB" sz="4000" dirty="0">
              <a:solidFill>
                <a:srgbClr val="FFFF00"/>
              </a:solidFill>
            </a:endParaRPr>
          </a:p>
          <a:p>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343" y="398120"/>
            <a:ext cx="4334132" cy="5778843"/>
          </a:xfrm>
          <a:prstGeom prst="rect">
            <a:avLst/>
          </a:prstGeom>
        </p:spPr>
      </p:pic>
    </p:spTree>
    <p:extLst>
      <p:ext uri="{BB962C8B-B14F-4D97-AF65-F5344CB8AC3E}">
        <p14:creationId xmlns:p14="http://schemas.microsoft.com/office/powerpoint/2010/main" val="159350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11126"/>
            <a:ext cx="7886700" cy="1325563"/>
          </a:xfrm>
        </p:spPr>
        <p:txBody>
          <a:bodyPr/>
          <a:lstStyle/>
          <a:p>
            <a:pPr algn="ctr"/>
            <a:endParaRPr lang="en-GB" b="1" dirty="0">
              <a:solidFill>
                <a:srgbClr val="FFFF00"/>
              </a:solidFill>
            </a:endParaRPr>
          </a:p>
        </p:txBody>
      </p:sp>
      <p:sp>
        <p:nvSpPr>
          <p:cNvPr id="5" name="Content Placeholder 4"/>
          <p:cNvSpPr>
            <a:spLocks noGrp="1"/>
          </p:cNvSpPr>
          <p:nvPr>
            <p:ph idx="1"/>
          </p:nvPr>
        </p:nvSpPr>
        <p:spPr/>
        <p:txBody>
          <a:bodyPr/>
          <a:lstStyle/>
          <a:p>
            <a:endParaRPr lang="en-GB" sz="4000" dirty="0">
              <a:solidFill>
                <a:srgbClr val="FFFF00"/>
              </a:solidFill>
            </a:endParaRPr>
          </a:p>
          <a:p>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4258" y="1174536"/>
            <a:ext cx="5002427" cy="5002427"/>
          </a:xfrm>
          <a:prstGeom prst="rect">
            <a:avLst/>
          </a:prstGeom>
        </p:spPr>
      </p:pic>
    </p:spTree>
    <p:extLst>
      <p:ext uri="{BB962C8B-B14F-4D97-AF65-F5344CB8AC3E}">
        <p14:creationId xmlns:p14="http://schemas.microsoft.com/office/powerpoint/2010/main" val="442766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11126"/>
            <a:ext cx="7886700" cy="1325563"/>
          </a:xfrm>
        </p:spPr>
        <p:txBody>
          <a:bodyPr/>
          <a:lstStyle/>
          <a:p>
            <a:pPr algn="ctr"/>
            <a:endParaRPr lang="en-GB" b="1" dirty="0">
              <a:solidFill>
                <a:srgbClr val="FFFF00"/>
              </a:solidFill>
            </a:endParaRPr>
          </a:p>
        </p:txBody>
      </p:sp>
      <p:sp>
        <p:nvSpPr>
          <p:cNvPr id="5" name="Content Placeholder 4"/>
          <p:cNvSpPr>
            <a:spLocks noGrp="1"/>
          </p:cNvSpPr>
          <p:nvPr>
            <p:ph idx="1"/>
          </p:nvPr>
        </p:nvSpPr>
        <p:spPr/>
        <p:txBody>
          <a:bodyPr/>
          <a:lstStyle/>
          <a:p>
            <a:endParaRPr lang="en-GB" sz="4000" dirty="0">
              <a:solidFill>
                <a:srgbClr val="FFFF00"/>
              </a:solidFill>
            </a:endParaRPr>
          </a:p>
          <a:p>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836" y="1436689"/>
            <a:ext cx="8097656" cy="4538061"/>
          </a:xfrm>
          <a:prstGeom prst="rect">
            <a:avLst/>
          </a:prstGeom>
        </p:spPr>
      </p:pic>
    </p:spTree>
    <p:extLst>
      <p:ext uri="{BB962C8B-B14F-4D97-AF65-F5344CB8AC3E}">
        <p14:creationId xmlns:p14="http://schemas.microsoft.com/office/powerpoint/2010/main" val="3100952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11126"/>
            <a:ext cx="7886700" cy="1325563"/>
          </a:xfrm>
        </p:spPr>
        <p:txBody>
          <a:bodyPr/>
          <a:lstStyle/>
          <a:p>
            <a:pPr algn="ctr"/>
            <a:endParaRPr lang="en-GB" b="1" dirty="0">
              <a:solidFill>
                <a:srgbClr val="FFFF00"/>
              </a:solidFill>
            </a:endParaRPr>
          </a:p>
        </p:txBody>
      </p:sp>
      <p:sp>
        <p:nvSpPr>
          <p:cNvPr id="5" name="Content Placeholder 4"/>
          <p:cNvSpPr>
            <a:spLocks noGrp="1"/>
          </p:cNvSpPr>
          <p:nvPr>
            <p:ph idx="1"/>
          </p:nvPr>
        </p:nvSpPr>
        <p:spPr/>
        <p:txBody>
          <a:bodyPr/>
          <a:lstStyle/>
          <a:p>
            <a:endParaRPr lang="en-GB" sz="4000" dirty="0">
              <a:solidFill>
                <a:srgbClr val="FFFF00"/>
              </a:solidFill>
            </a:endParaRPr>
          </a:p>
          <a:p>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2541" y="453080"/>
            <a:ext cx="3766517" cy="6202155"/>
          </a:xfrm>
          <a:prstGeom prst="rect">
            <a:avLst/>
          </a:prstGeom>
        </p:spPr>
      </p:pic>
    </p:spTree>
    <p:extLst>
      <p:ext uri="{BB962C8B-B14F-4D97-AF65-F5344CB8AC3E}">
        <p14:creationId xmlns:p14="http://schemas.microsoft.com/office/powerpoint/2010/main" val="1481076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11126"/>
            <a:ext cx="7886700" cy="1325563"/>
          </a:xfrm>
        </p:spPr>
        <p:txBody>
          <a:bodyPr/>
          <a:lstStyle/>
          <a:p>
            <a:pPr algn="ctr"/>
            <a:r>
              <a:rPr lang="en-GB" b="1" dirty="0" smtClean="0">
                <a:solidFill>
                  <a:schemeClr val="bg1"/>
                </a:solidFill>
              </a:rPr>
              <a:t>INDIVIDUAL HONOURS</a:t>
            </a:r>
            <a:endParaRPr lang="en-GB" b="1" dirty="0">
              <a:solidFill>
                <a:schemeClr val="bg1"/>
              </a:solidFill>
            </a:endParaRPr>
          </a:p>
        </p:txBody>
      </p:sp>
      <p:sp>
        <p:nvSpPr>
          <p:cNvPr id="5" name="Content Placeholder 4"/>
          <p:cNvSpPr>
            <a:spLocks noGrp="1"/>
          </p:cNvSpPr>
          <p:nvPr>
            <p:ph idx="1"/>
          </p:nvPr>
        </p:nvSpPr>
        <p:spPr>
          <a:xfrm>
            <a:off x="628650" y="1638300"/>
            <a:ext cx="7886700" cy="4538663"/>
          </a:xfrm>
        </p:spPr>
        <p:txBody>
          <a:bodyPr>
            <a:normAutofit fontScale="70000" lnSpcReduction="20000"/>
          </a:bodyPr>
          <a:lstStyle/>
          <a:p>
            <a:r>
              <a:rPr lang="en-GB" sz="3800" dirty="0">
                <a:solidFill>
                  <a:schemeClr val="bg1"/>
                </a:solidFill>
              </a:rPr>
              <a:t>England </a:t>
            </a:r>
            <a:r>
              <a:rPr lang="en-GB" sz="3800" dirty="0" smtClean="0">
                <a:solidFill>
                  <a:schemeClr val="bg1"/>
                </a:solidFill>
              </a:rPr>
              <a:t>Development Championships</a:t>
            </a:r>
          </a:p>
          <a:p>
            <a:pPr marL="0" indent="0">
              <a:buNone/>
            </a:pPr>
            <a:r>
              <a:rPr lang="en-US" sz="3800" dirty="0" smtClean="0">
                <a:solidFill>
                  <a:schemeClr val="bg1"/>
                </a:solidFill>
              </a:rPr>
              <a:t>Gold </a:t>
            </a:r>
            <a:r>
              <a:rPr lang="en-US" sz="3800" dirty="0" err="1" smtClean="0">
                <a:solidFill>
                  <a:schemeClr val="bg1"/>
                </a:solidFill>
              </a:rPr>
              <a:t>Medallists</a:t>
            </a:r>
            <a:endParaRPr lang="en-US" sz="3800" dirty="0" smtClean="0">
              <a:solidFill>
                <a:schemeClr val="bg1"/>
              </a:solidFill>
            </a:endParaRPr>
          </a:p>
          <a:p>
            <a:pPr marL="0" indent="0">
              <a:buNone/>
            </a:pPr>
            <a:endParaRPr lang="en-US" sz="3800" dirty="0">
              <a:solidFill>
                <a:schemeClr val="bg1"/>
              </a:solidFill>
            </a:endParaRPr>
          </a:p>
          <a:p>
            <a:pPr marL="0" indent="0">
              <a:buNone/>
            </a:pPr>
            <a:r>
              <a:rPr lang="en-US" sz="3800" dirty="0" smtClean="0">
                <a:solidFill>
                  <a:schemeClr val="bg1"/>
                </a:solidFill>
              </a:rPr>
              <a:t>	LCpl Brown Class B</a:t>
            </a:r>
          </a:p>
          <a:p>
            <a:pPr marL="0" indent="0">
              <a:buNone/>
            </a:pPr>
            <a:r>
              <a:rPr lang="en-US" sz="3800" dirty="0" smtClean="0">
                <a:solidFill>
                  <a:schemeClr val="bg1"/>
                </a:solidFill>
              </a:rPr>
              <a:t>	LCpl Lee Class A</a:t>
            </a:r>
          </a:p>
          <a:p>
            <a:pPr marL="0" indent="0">
              <a:buNone/>
            </a:pPr>
            <a:r>
              <a:rPr lang="en-US" sz="3800" dirty="0" smtClean="0">
                <a:solidFill>
                  <a:schemeClr val="bg1"/>
                </a:solidFill>
              </a:rPr>
              <a:t>	LCpl </a:t>
            </a:r>
            <a:r>
              <a:rPr lang="en-US" sz="3800" dirty="0" err="1" smtClean="0">
                <a:solidFill>
                  <a:schemeClr val="bg1"/>
                </a:solidFill>
              </a:rPr>
              <a:t>McAuley</a:t>
            </a:r>
            <a:r>
              <a:rPr lang="en-US" sz="3800" dirty="0" smtClean="0">
                <a:solidFill>
                  <a:schemeClr val="bg1"/>
                </a:solidFill>
              </a:rPr>
              <a:t> Class A</a:t>
            </a:r>
            <a:endParaRPr lang="en-GB" sz="3800" dirty="0" smtClean="0">
              <a:solidFill>
                <a:schemeClr val="bg1"/>
              </a:solidFill>
            </a:endParaRPr>
          </a:p>
          <a:p>
            <a:pPr marL="0" indent="0">
              <a:buNone/>
            </a:pPr>
            <a:endParaRPr lang="en-GB" sz="3800" dirty="0">
              <a:solidFill>
                <a:schemeClr val="bg1"/>
              </a:solidFill>
            </a:endParaRPr>
          </a:p>
          <a:p>
            <a:pPr marL="0" indent="0">
              <a:buNone/>
            </a:pPr>
            <a:r>
              <a:rPr lang="en-GB" sz="3800" dirty="0" smtClean="0">
                <a:solidFill>
                  <a:schemeClr val="bg1"/>
                </a:solidFill>
              </a:rPr>
              <a:t>Silver</a:t>
            </a:r>
            <a:r>
              <a:rPr lang="en-GB" sz="3800" dirty="0">
                <a:solidFill>
                  <a:schemeClr val="bg1"/>
                </a:solidFill>
              </a:rPr>
              <a:t> </a:t>
            </a:r>
            <a:r>
              <a:rPr lang="en-GB" sz="3800" dirty="0" smtClean="0">
                <a:solidFill>
                  <a:schemeClr val="bg1"/>
                </a:solidFill>
              </a:rPr>
              <a:t>medallists</a:t>
            </a:r>
            <a:endParaRPr lang="en-GB" sz="3800" dirty="0">
              <a:solidFill>
                <a:schemeClr val="bg1"/>
              </a:solidFill>
            </a:endParaRPr>
          </a:p>
          <a:p>
            <a:pPr marL="0" indent="0">
              <a:buNone/>
            </a:pPr>
            <a:r>
              <a:rPr lang="en-GB" sz="3800" dirty="0">
                <a:solidFill>
                  <a:schemeClr val="bg1"/>
                </a:solidFill>
              </a:rPr>
              <a:t> </a:t>
            </a:r>
            <a:r>
              <a:rPr lang="en-GB" sz="3800" dirty="0" smtClean="0">
                <a:solidFill>
                  <a:schemeClr val="bg1"/>
                </a:solidFill>
              </a:rPr>
              <a:t>	</a:t>
            </a:r>
            <a:r>
              <a:rPr lang="en-GB" sz="3900" dirty="0" smtClean="0">
                <a:solidFill>
                  <a:schemeClr val="bg1"/>
                </a:solidFill>
              </a:rPr>
              <a:t>Sapper Smith</a:t>
            </a:r>
          </a:p>
          <a:p>
            <a:pPr marL="0" indent="0">
              <a:buNone/>
            </a:pPr>
            <a:r>
              <a:rPr lang="en-GB" sz="3800" dirty="0" smtClean="0">
                <a:solidFill>
                  <a:schemeClr val="bg1"/>
                </a:solidFill>
              </a:rPr>
              <a:t>	LCpl Mahoney</a:t>
            </a:r>
            <a:endParaRPr lang="en-GB" sz="3800" dirty="0">
              <a:solidFill>
                <a:schemeClr val="bg1"/>
              </a:solidFill>
            </a:endParaRPr>
          </a:p>
          <a:p>
            <a:pPr marL="0" indent="0">
              <a:buNone/>
            </a:pPr>
            <a:r>
              <a:rPr lang="en-GB" sz="3800" dirty="0" smtClean="0">
                <a:solidFill>
                  <a:schemeClr val="bg1"/>
                </a:solidFill>
              </a:rPr>
              <a:t>	Sgt Roberts female</a:t>
            </a:r>
            <a:endParaRPr lang="en-GB" sz="3800" dirty="0">
              <a:solidFill>
                <a:schemeClr val="bg1"/>
              </a:solidFill>
            </a:endParaRPr>
          </a:p>
          <a:p>
            <a:pPr marL="0" indent="0">
              <a:buNone/>
            </a:pPr>
            <a:endParaRPr lang="en-GB" sz="2400" dirty="0">
              <a:solidFill>
                <a:srgbClr val="FFFF00"/>
              </a:solidFill>
            </a:endParaRPr>
          </a:p>
          <a:p>
            <a:endParaRPr lang="en-GB" dirty="0">
              <a:solidFill>
                <a:srgbClr val="FFFF00"/>
              </a:solidFill>
            </a:endParaRPr>
          </a:p>
          <a:p>
            <a:endParaRPr lang="en-GB" dirty="0"/>
          </a:p>
        </p:txBody>
      </p:sp>
    </p:spTree>
    <p:extLst>
      <p:ext uri="{BB962C8B-B14F-4D97-AF65-F5344CB8AC3E}">
        <p14:creationId xmlns:p14="http://schemas.microsoft.com/office/powerpoint/2010/main" val="4213456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6940" y="352426"/>
            <a:ext cx="8476059" cy="1325563"/>
          </a:xfrm>
        </p:spPr>
        <p:txBody>
          <a:bodyPr/>
          <a:lstStyle/>
          <a:p>
            <a:r>
              <a:rPr lang="en-GB" b="1" dirty="0" smtClean="0">
                <a:solidFill>
                  <a:schemeClr val="bg1"/>
                </a:solidFill>
                <a:latin typeface="+mn-lt"/>
              </a:rPr>
              <a:t>Programme</a:t>
            </a:r>
            <a:endParaRPr lang="en-GB" b="1" dirty="0">
              <a:solidFill>
                <a:schemeClr val="bg1"/>
              </a:solidFill>
              <a:latin typeface="+mn-lt"/>
            </a:endParaRPr>
          </a:p>
        </p:txBody>
      </p:sp>
      <p:sp>
        <p:nvSpPr>
          <p:cNvPr id="9" name="Content Placeholder 8"/>
          <p:cNvSpPr>
            <a:spLocks noGrp="1"/>
          </p:cNvSpPr>
          <p:nvPr>
            <p:ph sz="quarter" idx="4"/>
          </p:nvPr>
        </p:nvSpPr>
        <p:spPr>
          <a:xfrm>
            <a:off x="593467" y="1677989"/>
            <a:ext cx="8077200" cy="4800600"/>
          </a:xfrm>
        </p:spPr>
        <p:txBody>
          <a:bodyPr>
            <a:normAutofit/>
          </a:bodyPr>
          <a:lstStyle/>
          <a:p>
            <a:r>
              <a:rPr lang="en-GB" sz="3200" dirty="0" smtClean="0">
                <a:solidFill>
                  <a:schemeClr val="bg1"/>
                </a:solidFill>
              </a:rPr>
              <a:t>UPDATE ON PREVIOUS YEAR</a:t>
            </a:r>
          </a:p>
          <a:p>
            <a:r>
              <a:rPr lang="en-GB" sz="3200" dirty="0" smtClean="0">
                <a:solidFill>
                  <a:schemeClr val="bg1"/>
                </a:solidFill>
              </a:rPr>
              <a:t>REGISTRATION ADMINISTRATION</a:t>
            </a:r>
            <a:endParaRPr lang="en-GB" dirty="0" smtClean="0">
              <a:solidFill>
                <a:schemeClr val="bg1"/>
              </a:solidFill>
            </a:endParaRPr>
          </a:p>
          <a:p>
            <a:r>
              <a:rPr lang="en-GB" sz="3200" dirty="0" smtClean="0">
                <a:solidFill>
                  <a:schemeClr val="bg1"/>
                </a:solidFill>
              </a:rPr>
              <a:t>TRAINING</a:t>
            </a:r>
          </a:p>
          <a:p>
            <a:r>
              <a:rPr lang="en-GB" sz="3200" dirty="0" smtClean="0">
                <a:solidFill>
                  <a:schemeClr val="bg1"/>
                </a:solidFill>
              </a:rPr>
              <a:t>LUNCH</a:t>
            </a:r>
          </a:p>
          <a:p>
            <a:r>
              <a:rPr lang="en-GB" sz="3200" dirty="0" smtClean="0">
                <a:solidFill>
                  <a:schemeClr val="bg1"/>
                </a:solidFill>
              </a:rPr>
              <a:t>MEDICAL MANAGEMENT OF SERVICE BOXING</a:t>
            </a:r>
          </a:p>
          <a:p>
            <a:r>
              <a:rPr lang="en-GB" sz="3200" dirty="0" smtClean="0">
                <a:solidFill>
                  <a:schemeClr val="bg1"/>
                </a:solidFill>
              </a:rPr>
              <a:t>COMPETITION MANAGEMENT AND  FORMATS</a:t>
            </a:r>
          </a:p>
          <a:p>
            <a:r>
              <a:rPr lang="en-GB" sz="3200" dirty="0" smtClean="0">
                <a:solidFill>
                  <a:schemeClr val="bg1"/>
                </a:solidFill>
              </a:rPr>
              <a:t>MAJOR PANEL OF OFFICIALS MEETING</a:t>
            </a:r>
          </a:p>
          <a:p>
            <a:pPr marL="0" indent="0">
              <a:buNone/>
            </a:pPr>
            <a:endParaRPr lang="en-GB" sz="4000" dirty="0" smtClean="0">
              <a:solidFill>
                <a:srgbClr val="FFFF00"/>
              </a:solidFill>
            </a:endParaRPr>
          </a:p>
          <a:p>
            <a:pPr marL="0" indent="0">
              <a:buNone/>
            </a:pPr>
            <a:endParaRPr lang="en-GB" sz="4000" dirty="0">
              <a:solidFill>
                <a:srgbClr val="FFFF00"/>
              </a:solidFill>
            </a:endParaRPr>
          </a:p>
        </p:txBody>
      </p:sp>
    </p:spTree>
    <p:extLst>
      <p:ext uri="{BB962C8B-B14F-4D97-AF65-F5344CB8AC3E}">
        <p14:creationId xmlns:p14="http://schemas.microsoft.com/office/powerpoint/2010/main" val="3841343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6940" y="352426"/>
            <a:ext cx="8476059" cy="1325563"/>
          </a:xfrm>
        </p:spPr>
        <p:txBody>
          <a:bodyPr/>
          <a:lstStyle/>
          <a:p>
            <a:r>
              <a:rPr lang="en-GB" b="1" dirty="0" smtClean="0">
                <a:solidFill>
                  <a:schemeClr val="bg1"/>
                </a:solidFill>
                <a:latin typeface="+mn-lt"/>
              </a:rPr>
              <a:t>TEAM HONOURS 2009 - 2019</a:t>
            </a:r>
            <a:endParaRPr lang="en-GB" b="1" dirty="0">
              <a:solidFill>
                <a:schemeClr val="bg1"/>
              </a:solidFill>
              <a:latin typeface="+mn-lt"/>
            </a:endParaRPr>
          </a:p>
        </p:txBody>
      </p:sp>
      <p:sp>
        <p:nvSpPr>
          <p:cNvPr id="6" name="Text Placeholder 5"/>
          <p:cNvSpPr>
            <a:spLocks noGrp="1"/>
          </p:cNvSpPr>
          <p:nvPr>
            <p:ph type="body" idx="1"/>
          </p:nvPr>
        </p:nvSpPr>
        <p:spPr>
          <a:xfrm>
            <a:off x="2839642" y="2722563"/>
            <a:ext cx="3868340" cy="823912"/>
          </a:xfrm>
        </p:spPr>
        <p:txBody>
          <a:bodyPr>
            <a:normAutofit/>
          </a:bodyPr>
          <a:lstStyle/>
          <a:p>
            <a:endParaRPr lang="en-GB" sz="4000" dirty="0">
              <a:solidFill>
                <a:srgbClr val="FFFF00"/>
              </a:solidFill>
              <a:latin typeface="+mj-lt"/>
            </a:endParaRPr>
          </a:p>
        </p:txBody>
      </p:sp>
      <p:pic>
        <p:nvPicPr>
          <p:cNvPr id="3" name="Content Placeholder 2"/>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287337" y="1933098"/>
            <a:ext cx="8664031" cy="4187615"/>
          </a:xfrm>
        </p:spPr>
      </p:pic>
    </p:spTree>
    <p:extLst>
      <p:ext uri="{BB962C8B-B14F-4D97-AF65-F5344CB8AC3E}">
        <p14:creationId xmlns:p14="http://schemas.microsoft.com/office/powerpoint/2010/main" val="1426190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fontScale="90000"/>
          </a:bodyPr>
          <a:lstStyle/>
          <a:p>
            <a:pPr algn="ctr"/>
            <a:r>
              <a:rPr lang="en-GB" b="1" dirty="0" smtClean="0">
                <a:solidFill>
                  <a:srgbClr val="FFFF00"/>
                </a:solidFill>
              </a:rPr>
              <a:t/>
            </a:r>
            <a:br>
              <a:rPr lang="en-GB" b="1" dirty="0" smtClean="0">
                <a:solidFill>
                  <a:srgbClr val="FFFF00"/>
                </a:solidFill>
              </a:rPr>
            </a:br>
            <a:r>
              <a:rPr lang="en-GB" b="1" dirty="0" smtClean="0">
                <a:solidFill>
                  <a:schemeClr val="bg1"/>
                </a:solidFill>
              </a:rPr>
              <a:t>BREAKDOWN OF COST OF ARMY BA  </a:t>
            </a:r>
            <a:r>
              <a:rPr lang="en-GB" b="1" dirty="0">
                <a:solidFill>
                  <a:schemeClr val="bg1"/>
                </a:solidFill>
              </a:rPr>
              <a:t/>
            </a:r>
            <a:br>
              <a:rPr lang="en-GB" b="1" dirty="0">
                <a:solidFill>
                  <a:schemeClr val="bg1"/>
                </a:solidFill>
              </a:rPr>
            </a:br>
            <a:r>
              <a:rPr lang="en-GB" b="1" dirty="0" smtClean="0">
                <a:solidFill>
                  <a:schemeClr val="bg1"/>
                </a:solidFill>
              </a:rPr>
              <a:t>2018/2019</a:t>
            </a:r>
            <a:endParaRPr lang="en-GB" b="1" dirty="0">
              <a:solidFill>
                <a:schemeClr val="bg1"/>
              </a:solidFill>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8067124"/>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9836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bg1"/>
                </a:solidFill>
              </a:rPr>
              <a:t>UKAF BOXING HANDBOOK 2019/20</a:t>
            </a:r>
            <a:endParaRPr lang="en-GB" sz="4000" b="1" dirty="0">
              <a:solidFill>
                <a:schemeClr val="bg1"/>
              </a:solidFill>
            </a:endParaRPr>
          </a:p>
        </p:txBody>
      </p:sp>
      <p:sp>
        <p:nvSpPr>
          <p:cNvPr id="4" name="Content Placeholder 3"/>
          <p:cNvSpPr>
            <a:spLocks noGrp="1"/>
          </p:cNvSpPr>
          <p:nvPr>
            <p:ph sz="half" idx="2"/>
          </p:nvPr>
        </p:nvSpPr>
        <p:spPr/>
        <p:txBody>
          <a:bodyPr/>
          <a:lstStyle/>
          <a:p>
            <a:endParaRPr lang="en-GB" dirty="0"/>
          </a:p>
        </p:txBody>
      </p:sp>
      <p:pic>
        <p:nvPicPr>
          <p:cNvPr id="9" name="Content Placeholder 8"/>
          <p:cNvPicPr>
            <a:picLocks noGrp="1" noChangeAspect="1"/>
          </p:cNvPicPr>
          <p:nvPr>
            <p:ph sz="half" idx="1"/>
          </p:nvPr>
        </p:nvPicPr>
        <p:blipFill>
          <a:blip r:embed="rId2"/>
          <a:stretch>
            <a:fillRect/>
          </a:stretch>
        </p:blipFill>
        <p:spPr>
          <a:xfrm>
            <a:off x="873212" y="1825624"/>
            <a:ext cx="3306918" cy="4473297"/>
          </a:xfrm>
          <a:prstGeom prst="rect">
            <a:avLst/>
          </a:prstGeom>
          <a:solidFill>
            <a:schemeClr val="bg1"/>
          </a:solidFill>
        </p:spPr>
      </p:pic>
    </p:spTree>
    <p:extLst>
      <p:ext uri="{BB962C8B-B14F-4D97-AF65-F5344CB8AC3E}">
        <p14:creationId xmlns:p14="http://schemas.microsoft.com/office/powerpoint/2010/main" val="1008130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r>
              <a:rPr lang="en-GB" b="1" dirty="0" smtClean="0">
                <a:solidFill>
                  <a:schemeClr val="bg1"/>
                </a:solidFill>
              </a:rPr>
              <a:t>BOXING OFFICER</a:t>
            </a:r>
            <a:endParaRPr lang="en-GB" b="1" dirty="0">
              <a:solidFill>
                <a:schemeClr val="bg1"/>
              </a:solidFill>
            </a:endParaRPr>
          </a:p>
        </p:txBody>
      </p:sp>
      <p:sp>
        <p:nvSpPr>
          <p:cNvPr id="2" name="Content Placeholder 1"/>
          <p:cNvSpPr>
            <a:spLocks noGrp="1"/>
          </p:cNvSpPr>
          <p:nvPr>
            <p:ph idx="1"/>
          </p:nvPr>
        </p:nvSpPr>
        <p:spPr>
          <a:xfrm>
            <a:off x="628650" y="1825624"/>
            <a:ext cx="7886700" cy="4781121"/>
          </a:xfrm>
        </p:spPr>
        <p:txBody>
          <a:bodyPr>
            <a:normAutofit fontScale="92500" lnSpcReduction="10000"/>
          </a:bodyPr>
          <a:lstStyle/>
          <a:p>
            <a:r>
              <a:rPr lang="en-GB" dirty="0" smtClean="0">
                <a:solidFill>
                  <a:schemeClr val="bg1"/>
                </a:solidFill>
              </a:rPr>
              <a:t>COMMISSIONED OFFICER</a:t>
            </a:r>
          </a:p>
          <a:p>
            <a:r>
              <a:rPr lang="en-GB" dirty="0" smtClean="0">
                <a:solidFill>
                  <a:schemeClr val="bg1"/>
                </a:solidFill>
              </a:rPr>
              <a:t>RESPONSIBILITIES</a:t>
            </a:r>
          </a:p>
          <a:p>
            <a:pPr lvl="1"/>
            <a:r>
              <a:rPr lang="en-GB" dirty="0" smtClean="0">
                <a:solidFill>
                  <a:schemeClr val="bg1"/>
                </a:solidFill>
              </a:rPr>
              <a:t>TO ASSURE ALL BOXING ACTIVITIES AT UNIT LEVEL</a:t>
            </a:r>
          </a:p>
          <a:p>
            <a:pPr lvl="2"/>
            <a:r>
              <a:rPr lang="en-GB" dirty="0">
                <a:solidFill>
                  <a:schemeClr val="bg1"/>
                </a:solidFill>
              </a:rPr>
              <a:t>FRAGO 01 to OPO14/002– The Army’s approach to Risk To Life Sport and Adventurous Training. </a:t>
            </a:r>
            <a:endParaRPr lang="en-GB" dirty="0" smtClean="0">
              <a:solidFill>
                <a:schemeClr val="bg1"/>
              </a:solidFill>
            </a:endParaRPr>
          </a:p>
          <a:p>
            <a:pPr lvl="2"/>
            <a:r>
              <a:rPr lang="en-GB" dirty="0" smtClean="0">
                <a:solidFill>
                  <a:schemeClr val="bg1"/>
                </a:solidFill>
              </a:rPr>
              <a:t>REGISTER COACHES</a:t>
            </a:r>
          </a:p>
          <a:p>
            <a:pPr lvl="2"/>
            <a:r>
              <a:rPr lang="en-GB" dirty="0" smtClean="0">
                <a:solidFill>
                  <a:schemeClr val="bg1"/>
                </a:solidFill>
              </a:rPr>
              <a:t>AFFILIATE UNIT</a:t>
            </a:r>
          </a:p>
          <a:p>
            <a:pPr lvl="2"/>
            <a:r>
              <a:rPr lang="en-GB" dirty="0" smtClean="0">
                <a:solidFill>
                  <a:schemeClr val="bg1"/>
                </a:solidFill>
              </a:rPr>
              <a:t>BOXING MEDICALS</a:t>
            </a:r>
          </a:p>
          <a:p>
            <a:pPr lvl="2"/>
            <a:r>
              <a:rPr lang="en-GB" dirty="0" smtClean="0">
                <a:solidFill>
                  <a:schemeClr val="bg1"/>
                </a:solidFill>
              </a:rPr>
              <a:t>BOXING REGISTRATIONS</a:t>
            </a:r>
          </a:p>
          <a:p>
            <a:pPr lvl="2"/>
            <a:r>
              <a:rPr lang="en-GB" dirty="0" smtClean="0">
                <a:solidFill>
                  <a:schemeClr val="bg1"/>
                </a:solidFill>
              </a:rPr>
              <a:t>TRAINING AT YOUR OWN UNIT</a:t>
            </a:r>
          </a:p>
          <a:p>
            <a:pPr lvl="2"/>
            <a:r>
              <a:rPr lang="en-GB" dirty="0" smtClean="0">
                <a:solidFill>
                  <a:schemeClr val="bg1"/>
                </a:solidFill>
              </a:rPr>
              <a:t>TRAINING AWAY FROM UNIT GYMS</a:t>
            </a:r>
          </a:p>
          <a:p>
            <a:pPr lvl="3"/>
            <a:r>
              <a:rPr lang="en-GB" dirty="0" smtClean="0">
                <a:solidFill>
                  <a:schemeClr val="bg1"/>
                </a:solidFill>
              </a:rPr>
              <a:t>MILITARY</a:t>
            </a:r>
          </a:p>
          <a:p>
            <a:pPr lvl="3"/>
            <a:r>
              <a:rPr lang="en-GB" dirty="0" smtClean="0">
                <a:solidFill>
                  <a:schemeClr val="bg1"/>
                </a:solidFill>
              </a:rPr>
              <a:t>CIVILIAN</a:t>
            </a:r>
          </a:p>
          <a:p>
            <a:pPr lvl="2"/>
            <a:r>
              <a:rPr lang="en-US" dirty="0" smtClean="0">
                <a:solidFill>
                  <a:schemeClr val="bg1"/>
                </a:solidFill>
              </a:rPr>
              <a:t>UNIT EMERGENCY MEDICAL PLAN</a:t>
            </a:r>
            <a:endParaRPr lang="en-GB" dirty="0" smtClean="0">
              <a:solidFill>
                <a:schemeClr val="bg1"/>
              </a:solidFill>
            </a:endParaRPr>
          </a:p>
          <a:p>
            <a:pPr lvl="2"/>
            <a:r>
              <a:rPr lang="en-GB" dirty="0" smtClean="0">
                <a:solidFill>
                  <a:schemeClr val="bg1"/>
                </a:solidFill>
              </a:rPr>
              <a:t>INJURY REPORTING</a:t>
            </a:r>
          </a:p>
          <a:p>
            <a:pPr lvl="2"/>
            <a:endParaRPr lang="en-GB" dirty="0" smtClean="0">
              <a:solidFill>
                <a:schemeClr val="bg1"/>
              </a:solidFill>
            </a:endParaRPr>
          </a:p>
        </p:txBody>
      </p:sp>
    </p:spTree>
    <p:extLst>
      <p:ext uri="{BB962C8B-B14F-4D97-AF65-F5344CB8AC3E}">
        <p14:creationId xmlns:p14="http://schemas.microsoft.com/office/powerpoint/2010/main" val="2855565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 calcmode="lin" valueType="num">
                                      <p:cBhvr additive="base">
                                        <p:cTn id="4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
                                            <p:txEl>
                                              <p:pRg st="9" end="9"/>
                                            </p:txEl>
                                          </p:spTgt>
                                        </p:tgtEl>
                                        <p:attrNameLst>
                                          <p:attrName>style.visibility</p:attrName>
                                        </p:attrNameLst>
                                      </p:cBhvr>
                                      <p:to>
                                        <p:strVal val="visible"/>
                                      </p:to>
                                    </p:set>
                                    <p:anim calcmode="lin" valueType="num">
                                      <p:cBhvr additive="base">
                                        <p:cTn id="4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 calcmode="lin" valueType="num">
                                      <p:cBhvr additive="base">
                                        <p:cTn id="4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
                                            <p:txEl>
                                              <p:pRg st="11" end="11"/>
                                            </p:txEl>
                                          </p:spTgt>
                                        </p:tgtEl>
                                        <p:attrNameLst>
                                          <p:attrName>style.visibility</p:attrName>
                                        </p:attrNameLst>
                                      </p:cBhvr>
                                      <p:to>
                                        <p:strVal val="visible"/>
                                      </p:to>
                                    </p:set>
                                    <p:anim calcmode="lin" valueType="num">
                                      <p:cBhvr additive="base">
                                        <p:cTn id="5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
                                            <p:txEl>
                                              <p:pRg st="12" end="12"/>
                                            </p:txEl>
                                          </p:spTgt>
                                        </p:tgtEl>
                                        <p:attrNameLst>
                                          <p:attrName>style.visibility</p:attrName>
                                        </p:attrNameLst>
                                      </p:cBhvr>
                                      <p:to>
                                        <p:strVal val="visible"/>
                                      </p:to>
                                    </p:set>
                                    <p:anim calcmode="lin" valueType="num">
                                      <p:cBhvr additive="base">
                                        <p:cTn id="57"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
                                            <p:txEl>
                                              <p:pRg st="13" end="13"/>
                                            </p:txEl>
                                          </p:spTgt>
                                        </p:tgtEl>
                                        <p:attrNameLst>
                                          <p:attrName>style.visibility</p:attrName>
                                        </p:attrNameLst>
                                      </p:cBhvr>
                                      <p:to>
                                        <p:strVal val="visible"/>
                                      </p:to>
                                    </p:set>
                                    <p:anim calcmode="lin" valueType="num">
                                      <p:cBhvr additive="base">
                                        <p:cTn id="61"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r>
              <a:rPr lang="en-GB" b="1" dirty="0" smtClean="0">
                <a:solidFill>
                  <a:schemeClr val="bg1"/>
                </a:solidFill>
              </a:rPr>
              <a:t>REGISTRATIONS</a:t>
            </a:r>
            <a:endParaRPr lang="en-GB" b="1" dirty="0">
              <a:solidFill>
                <a:schemeClr val="bg1"/>
              </a:solidFill>
            </a:endParaRPr>
          </a:p>
        </p:txBody>
      </p:sp>
      <p:sp>
        <p:nvSpPr>
          <p:cNvPr id="2" name="Content Placeholder 1"/>
          <p:cNvSpPr>
            <a:spLocks noGrp="1"/>
          </p:cNvSpPr>
          <p:nvPr>
            <p:ph idx="1"/>
          </p:nvPr>
        </p:nvSpPr>
        <p:spPr/>
        <p:txBody>
          <a:bodyPr>
            <a:normAutofit lnSpcReduction="10000"/>
          </a:bodyPr>
          <a:lstStyle/>
          <a:p>
            <a:r>
              <a:rPr lang="en-GB" sz="4000" dirty="0">
                <a:solidFill>
                  <a:schemeClr val="bg1"/>
                </a:solidFill>
              </a:rPr>
              <a:t>UNIT</a:t>
            </a:r>
          </a:p>
          <a:p>
            <a:pPr marL="0" indent="0">
              <a:buNone/>
            </a:pPr>
            <a:endParaRPr lang="en-GB" sz="4000" dirty="0" smtClean="0">
              <a:solidFill>
                <a:schemeClr val="bg1"/>
              </a:solidFill>
            </a:endParaRPr>
          </a:p>
          <a:p>
            <a:r>
              <a:rPr lang="en-GB" sz="4000" dirty="0" smtClean="0">
                <a:solidFill>
                  <a:schemeClr val="bg1"/>
                </a:solidFill>
              </a:rPr>
              <a:t>COACHES</a:t>
            </a:r>
          </a:p>
          <a:p>
            <a:pPr marL="0" indent="0">
              <a:buNone/>
            </a:pPr>
            <a:endParaRPr lang="en-GB" sz="4000" dirty="0" smtClean="0">
              <a:solidFill>
                <a:schemeClr val="bg1"/>
              </a:solidFill>
            </a:endParaRPr>
          </a:p>
          <a:p>
            <a:r>
              <a:rPr lang="en-GB" sz="4000" dirty="0" smtClean="0">
                <a:solidFill>
                  <a:schemeClr val="bg1"/>
                </a:solidFill>
              </a:rPr>
              <a:t>BOXERS</a:t>
            </a:r>
          </a:p>
          <a:p>
            <a:pPr marL="0" indent="0">
              <a:buNone/>
            </a:pPr>
            <a:endParaRPr lang="en-GB" sz="4000" dirty="0" smtClean="0">
              <a:solidFill>
                <a:schemeClr val="bg1"/>
              </a:solidFill>
            </a:endParaRPr>
          </a:p>
          <a:p>
            <a:r>
              <a:rPr lang="en-GB" sz="4000" dirty="0" smtClean="0">
                <a:solidFill>
                  <a:schemeClr val="bg1"/>
                </a:solidFill>
              </a:rPr>
              <a:t>OFFICIALS</a:t>
            </a:r>
            <a:endParaRPr lang="en-GB" sz="4000" dirty="0">
              <a:solidFill>
                <a:schemeClr val="bg1"/>
              </a:solidFill>
            </a:endParaRPr>
          </a:p>
        </p:txBody>
      </p:sp>
    </p:spTree>
    <p:extLst>
      <p:ext uri="{BB962C8B-B14F-4D97-AF65-F5344CB8AC3E}">
        <p14:creationId xmlns:p14="http://schemas.microsoft.com/office/powerpoint/2010/main" val="2501390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chemeClr val="bg1"/>
                </a:solidFill>
              </a:rPr>
              <a:t>UNIT AFFILIATION</a:t>
            </a:r>
            <a:endParaRPr lang="en-GB" sz="4000" b="1" dirty="0">
              <a:solidFill>
                <a:schemeClr val="bg1"/>
              </a:solidFill>
            </a:endParaRPr>
          </a:p>
        </p:txBody>
      </p:sp>
      <p:sp>
        <p:nvSpPr>
          <p:cNvPr id="3" name="Content Placeholder 2"/>
          <p:cNvSpPr>
            <a:spLocks noGrp="1"/>
          </p:cNvSpPr>
          <p:nvPr>
            <p:ph idx="1"/>
          </p:nvPr>
        </p:nvSpPr>
        <p:spPr>
          <a:xfrm>
            <a:off x="628650" y="1496112"/>
            <a:ext cx="7886700" cy="4351338"/>
          </a:xfrm>
        </p:spPr>
        <p:txBody>
          <a:bodyPr>
            <a:normAutofit fontScale="92500" lnSpcReduction="20000"/>
          </a:bodyPr>
          <a:lstStyle/>
          <a:p>
            <a:r>
              <a:rPr lang="en-GB" dirty="0" smtClean="0">
                <a:solidFill>
                  <a:schemeClr val="bg1"/>
                </a:solidFill>
              </a:rPr>
              <a:t>REGISTER COACHES</a:t>
            </a:r>
          </a:p>
          <a:p>
            <a:pPr lvl="1"/>
            <a:r>
              <a:rPr lang="en-GB" dirty="0" smtClean="0">
                <a:solidFill>
                  <a:schemeClr val="bg1"/>
                </a:solidFill>
              </a:rPr>
              <a:t>If no Level 2 Coaches what is the plan to manage training plan and sparring.</a:t>
            </a:r>
          </a:p>
          <a:p>
            <a:r>
              <a:rPr lang="en-GB" dirty="0" smtClean="0">
                <a:solidFill>
                  <a:schemeClr val="bg1"/>
                </a:solidFill>
              </a:rPr>
              <a:t>ADD OFFICIALS (if any)</a:t>
            </a:r>
          </a:p>
          <a:p>
            <a:r>
              <a:rPr lang="en-GB" dirty="0" smtClean="0">
                <a:solidFill>
                  <a:schemeClr val="bg1"/>
                </a:solidFill>
              </a:rPr>
              <a:t>BOXING RING</a:t>
            </a:r>
          </a:p>
          <a:p>
            <a:pPr lvl="1"/>
            <a:r>
              <a:rPr lang="en-GB" dirty="0" smtClean="0">
                <a:solidFill>
                  <a:schemeClr val="bg1"/>
                </a:solidFill>
              </a:rPr>
              <a:t>Do the unit own one if not how is Sparring to take place?</a:t>
            </a:r>
          </a:p>
          <a:p>
            <a:r>
              <a:rPr lang="en-GB" dirty="0" smtClean="0">
                <a:solidFill>
                  <a:schemeClr val="bg1"/>
                </a:solidFill>
              </a:rPr>
              <a:t>CHECK EQUIPMENT</a:t>
            </a:r>
          </a:p>
          <a:p>
            <a:pPr lvl="1"/>
            <a:r>
              <a:rPr lang="en-GB" dirty="0" smtClean="0">
                <a:solidFill>
                  <a:schemeClr val="bg1"/>
                </a:solidFill>
              </a:rPr>
              <a:t>Do you have enough</a:t>
            </a:r>
          </a:p>
          <a:p>
            <a:pPr lvl="1"/>
            <a:r>
              <a:rPr lang="en-GB" dirty="0" smtClean="0">
                <a:solidFill>
                  <a:schemeClr val="bg1"/>
                </a:solidFill>
              </a:rPr>
              <a:t>Is it serviceable</a:t>
            </a:r>
          </a:p>
          <a:p>
            <a:r>
              <a:rPr lang="en-GB" dirty="0" smtClean="0">
                <a:solidFill>
                  <a:schemeClr val="bg1"/>
                </a:solidFill>
              </a:rPr>
              <a:t>CONTACT REGIONAL CHAIRMAN</a:t>
            </a:r>
          </a:p>
          <a:p>
            <a:pPr lvl="1"/>
            <a:r>
              <a:rPr lang="en-GB" dirty="0" smtClean="0">
                <a:solidFill>
                  <a:schemeClr val="bg1"/>
                </a:solidFill>
              </a:rPr>
              <a:t>Boxing Officer to discuss safe conduct of training and confirm that the coaches are aware of the Unit Emergency Action Plan. Incident Reporting and Risk Assessments.</a:t>
            </a:r>
            <a:endParaRPr lang="en-GB" dirty="0">
              <a:solidFill>
                <a:schemeClr val="bg1"/>
              </a:solidFill>
            </a:endParaRPr>
          </a:p>
        </p:txBody>
      </p:sp>
    </p:spTree>
    <p:extLst>
      <p:ext uri="{BB962C8B-B14F-4D97-AF65-F5344CB8AC3E}">
        <p14:creationId xmlns:p14="http://schemas.microsoft.com/office/powerpoint/2010/main" val="3936022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GB" b="1" dirty="0" smtClean="0">
                <a:solidFill>
                  <a:schemeClr val="bg1"/>
                </a:solidFill>
              </a:rPr>
              <a:t>UNIT AFFILIATION</a:t>
            </a:r>
            <a:endParaRPr lang="en-GB" b="1" dirty="0">
              <a:solidFill>
                <a:schemeClr val="bg1"/>
              </a:solidFill>
            </a:endParaRPr>
          </a:p>
        </p:txBody>
      </p:sp>
      <p:sp>
        <p:nvSpPr>
          <p:cNvPr id="2" name="Content Placeholder 1"/>
          <p:cNvSpPr>
            <a:spLocks noGrp="1"/>
          </p:cNvSpPr>
          <p:nvPr>
            <p:ph sz="half" idx="1"/>
          </p:nvPr>
        </p:nvSpPr>
        <p:spPr/>
        <p:txBody>
          <a:bodyPr>
            <a:normAutofit/>
          </a:bodyPr>
          <a:lstStyle/>
          <a:p>
            <a:endParaRPr lang="en-GB" dirty="0">
              <a:solidFill>
                <a:schemeClr val="bg1"/>
              </a:solidFill>
            </a:endParaRPr>
          </a:p>
          <a:p>
            <a:endParaRPr lang="en-GB" dirty="0"/>
          </a:p>
          <a:p>
            <a:endParaRPr lang="en-GB" dirty="0"/>
          </a:p>
        </p:txBody>
      </p:sp>
      <p:pic>
        <p:nvPicPr>
          <p:cNvPr id="6" name="Content Placeholder 5"/>
          <p:cNvPicPr>
            <a:picLocks noGrp="1" noChangeAspect="1"/>
          </p:cNvPicPr>
          <p:nvPr>
            <p:ph sz="half" idx="2"/>
          </p:nvPr>
        </p:nvPicPr>
        <p:blipFill>
          <a:blip r:embed="rId2"/>
          <a:stretch>
            <a:fillRect/>
          </a:stretch>
        </p:blipFill>
        <p:spPr>
          <a:xfrm>
            <a:off x="4613189" y="1470100"/>
            <a:ext cx="4093714" cy="5289259"/>
          </a:xfrm>
          <a:prstGeom prst="rect">
            <a:avLst/>
          </a:prstGeom>
          <a:solidFill>
            <a:schemeClr val="bg1"/>
          </a:solidFill>
        </p:spPr>
      </p:pic>
      <p:pic>
        <p:nvPicPr>
          <p:cNvPr id="5" name="Picture 4"/>
          <p:cNvPicPr>
            <a:picLocks noChangeAspect="1"/>
          </p:cNvPicPr>
          <p:nvPr/>
        </p:nvPicPr>
        <p:blipFill>
          <a:blip r:embed="rId3"/>
          <a:stretch>
            <a:fillRect/>
          </a:stretch>
        </p:blipFill>
        <p:spPr>
          <a:xfrm>
            <a:off x="437097" y="1482811"/>
            <a:ext cx="3607681" cy="5306297"/>
          </a:xfrm>
          <a:prstGeom prst="rect">
            <a:avLst/>
          </a:prstGeom>
          <a:solidFill>
            <a:schemeClr val="bg1"/>
          </a:solidFill>
        </p:spPr>
      </p:pic>
    </p:spTree>
    <p:extLst>
      <p:ext uri="{BB962C8B-B14F-4D97-AF65-F5344CB8AC3E}">
        <p14:creationId xmlns:p14="http://schemas.microsoft.com/office/powerpoint/2010/main" val="3784983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22350" y="584200"/>
            <a:ext cx="7886700" cy="877889"/>
          </a:xfrm>
        </p:spPr>
        <p:txBody>
          <a:bodyPr>
            <a:normAutofit/>
          </a:bodyPr>
          <a:lstStyle/>
          <a:p>
            <a:pPr algn="ctr"/>
            <a:r>
              <a:rPr lang="en-GB" b="1" dirty="0" smtClean="0">
                <a:solidFill>
                  <a:schemeClr val="bg1"/>
                </a:solidFill>
              </a:rPr>
              <a:t>COACHES QUALIFICATIONS</a:t>
            </a:r>
            <a:endParaRPr lang="en-GB" b="1" dirty="0">
              <a:solidFill>
                <a:schemeClr val="bg1"/>
              </a:solidFill>
            </a:endParaRPr>
          </a:p>
        </p:txBody>
      </p:sp>
      <p:sp>
        <p:nvSpPr>
          <p:cNvPr id="2" name="Content Placeholder 1"/>
          <p:cNvSpPr>
            <a:spLocks noGrp="1"/>
          </p:cNvSpPr>
          <p:nvPr>
            <p:ph idx="1"/>
          </p:nvPr>
        </p:nvSpPr>
        <p:spPr>
          <a:xfrm>
            <a:off x="641350" y="1444624"/>
            <a:ext cx="7886700" cy="4702175"/>
          </a:xfrm>
        </p:spPr>
        <p:txBody>
          <a:bodyPr>
            <a:normAutofit lnSpcReduction="10000"/>
          </a:bodyPr>
          <a:lstStyle/>
          <a:p>
            <a:r>
              <a:rPr lang="en-GB" b="1" dirty="0" smtClean="0">
                <a:solidFill>
                  <a:schemeClr val="bg1"/>
                </a:solidFill>
              </a:rPr>
              <a:t>LEVEL 1</a:t>
            </a:r>
          </a:p>
          <a:p>
            <a:r>
              <a:rPr lang="en-US" dirty="0" smtClean="0">
                <a:solidFill>
                  <a:schemeClr val="bg1"/>
                </a:solidFill>
              </a:rPr>
              <a:t>STANDARDISED ENGLAND BOXING QUALIFICATION</a:t>
            </a:r>
            <a:endParaRPr lang="en-GB" dirty="0">
              <a:solidFill>
                <a:schemeClr val="bg1"/>
              </a:solidFill>
            </a:endParaRPr>
          </a:p>
          <a:p>
            <a:pPr marL="0" indent="0">
              <a:buNone/>
            </a:pPr>
            <a:endParaRPr lang="en-GB" dirty="0">
              <a:solidFill>
                <a:schemeClr val="bg1"/>
              </a:solidFill>
            </a:endParaRPr>
          </a:p>
          <a:p>
            <a:r>
              <a:rPr lang="en-GB" dirty="0" smtClean="0">
                <a:solidFill>
                  <a:schemeClr val="bg1"/>
                </a:solidFill>
              </a:rPr>
              <a:t>The </a:t>
            </a:r>
            <a:r>
              <a:rPr lang="en-GB" dirty="0">
                <a:solidFill>
                  <a:schemeClr val="bg1"/>
                </a:solidFill>
              </a:rPr>
              <a:t>current qualifications and the period of validity of England Boxing coaches are;</a:t>
            </a:r>
          </a:p>
          <a:p>
            <a:endParaRPr lang="en-GB" dirty="0">
              <a:solidFill>
                <a:schemeClr val="bg1"/>
              </a:solidFill>
            </a:endParaRPr>
          </a:p>
          <a:p>
            <a:pPr lvl="0"/>
            <a:r>
              <a:rPr lang="en-GB" dirty="0">
                <a:solidFill>
                  <a:schemeClr val="bg1"/>
                </a:solidFill>
              </a:rPr>
              <a:t>Level 1 – Valid for 3 years from the date of qualification, there is a</a:t>
            </a:r>
            <a:r>
              <a:rPr lang="en-GB" dirty="0" smtClean="0">
                <a:solidFill>
                  <a:schemeClr val="bg1"/>
                </a:solidFill>
              </a:rPr>
              <a:t> </a:t>
            </a:r>
            <a:r>
              <a:rPr lang="en-GB" dirty="0">
                <a:solidFill>
                  <a:schemeClr val="bg1"/>
                </a:solidFill>
              </a:rPr>
              <a:t>refresher for this qualification. Level 1 coaches </a:t>
            </a:r>
            <a:r>
              <a:rPr lang="en-GB" dirty="0" smtClean="0">
                <a:solidFill>
                  <a:schemeClr val="bg1"/>
                </a:solidFill>
              </a:rPr>
              <a:t>MAY </a:t>
            </a:r>
            <a:r>
              <a:rPr lang="en-GB" dirty="0">
                <a:solidFill>
                  <a:schemeClr val="bg1"/>
                </a:solidFill>
              </a:rPr>
              <a:t>upgrade to Level 2 after a minimum period of 1 year </a:t>
            </a:r>
            <a:r>
              <a:rPr lang="en-GB" dirty="0" smtClean="0">
                <a:solidFill>
                  <a:schemeClr val="bg1"/>
                </a:solidFill>
              </a:rPr>
              <a:t>with proof of registration and coaching experience.</a:t>
            </a:r>
            <a:endParaRPr lang="en-GB" dirty="0" smtClean="0"/>
          </a:p>
        </p:txBody>
      </p:sp>
    </p:spTree>
    <p:extLst>
      <p:ext uri="{BB962C8B-B14F-4D97-AF65-F5344CB8AC3E}">
        <p14:creationId xmlns:p14="http://schemas.microsoft.com/office/powerpoint/2010/main" val="1351892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GB" b="1" dirty="0" smtClean="0">
                <a:solidFill>
                  <a:schemeClr val="bg1"/>
                </a:solidFill>
              </a:rPr>
              <a:t>COACHES REGISTRATIONS</a:t>
            </a:r>
            <a:endParaRPr lang="en-GB" b="1" dirty="0">
              <a:solidFill>
                <a:schemeClr val="bg1"/>
              </a:solidFill>
            </a:endParaRPr>
          </a:p>
        </p:txBody>
      </p:sp>
      <p:sp>
        <p:nvSpPr>
          <p:cNvPr id="2" name="Content Placeholder 1"/>
          <p:cNvSpPr>
            <a:spLocks noGrp="1"/>
          </p:cNvSpPr>
          <p:nvPr>
            <p:ph sz="half" idx="1"/>
          </p:nvPr>
        </p:nvSpPr>
        <p:spPr/>
        <p:txBody>
          <a:bodyPr>
            <a:normAutofit/>
          </a:bodyPr>
          <a:lstStyle/>
          <a:p>
            <a:endParaRPr lang="en-GB" dirty="0"/>
          </a:p>
          <a:p>
            <a:endParaRPr lang="en-GB" dirty="0"/>
          </a:p>
        </p:txBody>
      </p:sp>
      <p:pic>
        <p:nvPicPr>
          <p:cNvPr id="6" name="Content Placeholder 5"/>
          <p:cNvPicPr>
            <a:picLocks noGrp="1" noChangeAspect="1"/>
          </p:cNvPicPr>
          <p:nvPr>
            <p:ph sz="half" idx="2"/>
          </p:nvPr>
        </p:nvPicPr>
        <p:blipFill>
          <a:blip r:embed="rId2"/>
          <a:stretch>
            <a:fillRect/>
          </a:stretch>
        </p:blipFill>
        <p:spPr>
          <a:xfrm>
            <a:off x="4404311" y="1734381"/>
            <a:ext cx="4537224" cy="4533825"/>
          </a:xfrm>
          <a:prstGeom prst="rect">
            <a:avLst/>
          </a:prstGeom>
          <a:solidFill>
            <a:schemeClr val="bg1"/>
          </a:solidFill>
        </p:spPr>
      </p:pic>
      <p:pic>
        <p:nvPicPr>
          <p:cNvPr id="5" name="Picture 4"/>
          <p:cNvPicPr>
            <a:picLocks noChangeAspect="1"/>
          </p:cNvPicPr>
          <p:nvPr/>
        </p:nvPicPr>
        <p:blipFill>
          <a:blip r:embed="rId3"/>
          <a:stretch>
            <a:fillRect/>
          </a:stretch>
        </p:blipFill>
        <p:spPr>
          <a:xfrm>
            <a:off x="296563" y="1291596"/>
            <a:ext cx="3775661" cy="5419394"/>
          </a:xfrm>
          <a:prstGeom prst="rect">
            <a:avLst/>
          </a:prstGeom>
          <a:solidFill>
            <a:schemeClr val="bg1"/>
          </a:solidFill>
        </p:spPr>
      </p:pic>
    </p:spTree>
    <p:extLst>
      <p:ext uri="{BB962C8B-B14F-4D97-AF65-F5344CB8AC3E}">
        <p14:creationId xmlns:p14="http://schemas.microsoft.com/office/powerpoint/2010/main" val="1428989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r>
              <a:rPr lang="en-GB" b="1" dirty="0" smtClean="0">
                <a:solidFill>
                  <a:schemeClr val="bg1"/>
                </a:solidFill>
              </a:rPr>
              <a:t>COACHES QUALIFICATIONS</a:t>
            </a:r>
            <a:endParaRPr lang="en-GB" b="1" dirty="0">
              <a:solidFill>
                <a:schemeClr val="bg1"/>
              </a:solidFill>
            </a:endParaRPr>
          </a:p>
        </p:txBody>
      </p:sp>
      <p:sp>
        <p:nvSpPr>
          <p:cNvPr id="2" name="Content Placeholder 1"/>
          <p:cNvSpPr>
            <a:spLocks noGrp="1"/>
          </p:cNvSpPr>
          <p:nvPr>
            <p:ph idx="1"/>
          </p:nvPr>
        </p:nvSpPr>
        <p:spPr/>
        <p:txBody>
          <a:bodyPr>
            <a:normAutofit fontScale="92500" lnSpcReduction="20000"/>
          </a:bodyPr>
          <a:lstStyle/>
          <a:p>
            <a:r>
              <a:rPr lang="en-GB" dirty="0">
                <a:solidFill>
                  <a:schemeClr val="bg1"/>
                </a:solidFill>
              </a:rPr>
              <a:t>Level </a:t>
            </a:r>
            <a:r>
              <a:rPr lang="en-GB" dirty="0" smtClean="0">
                <a:solidFill>
                  <a:schemeClr val="bg1"/>
                </a:solidFill>
              </a:rPr>
              <a:t>2</a:t>
            </a:r>
          </a:p>
          <a:p>
            <a:r>
              <a:rPr lang="en-GB" dirty="0" smtClean="0">
                <a:solidFill>
                  <a:schemeClr val="bg1"/>
                </a:solidFill>
              </a:rPr>
              <a:t>STANDARDISED ENGLAND BOXING QUALIFICATION </a:t>
            </a:r>
            <a:endParaRPr lang="en-GB" dirty="0">
              <a:solidFill>
                <a:schemeClr val="bg1"/>
              </a:solidFill>
            </a:endParaRPr>
          </a:p>
          <a:p>
            <a:pPr marL="0" indent="0">
              <a:buNone/>
            </a:pPr>
            <a:endParaRPr lang="en-GB" dirty="0" smtClean="0">
              <a:solidFill>
                <a:schemeClr val="bg1"/>
              </a:solidFill>
            </a:endParaRPr>
          </a:p>
          <a:p>
            <a:r>
              <a:rPr lang="en-GB" dirty="0" smtClean="0">
                <a:solidFill>
                  <a:schemeClr val="bg1"/>
                </a:solidFill>
              </a:rPr>
              <a:t>Valid </a:t>
            </a:r>
            <a:r>
              <a:rPr lang="en-GB" dirty="0">
                <a:solidFill>
                  <a:schemeClr val="bg1"/>
                </a:solidFill>
              </a:rPr>
              <a:t>for 3 years from date of qualification, after which a refresher may be taken, this must be annotated on the Refresher </a:t>
            </a:r>
            <a:r>
              <a:rPr lang="en-GB" dirty="0" err="1">
                <a:solidFill>
                  <a:schemeClr val="bg1"/>
                </a:solidFill>
              </a:rPr>
              <a:t>Proforma</a:t>
            </a:r>
            <a:r>
              <a:rPr lang="en-GB" dirty="0">
                <a:solidFill>
                  <a:schemeClr val="bg1"/>
                </a:solidFill>
              </a:rPr>
              <a:t> at Section 7 Annex </a:t>
            </a:r>
            <a:r>
              <a:rPr lang="en-GB" dirty="0" smtClean="0">
                <a:solidFill>
                  <a:schemeClr val="bg1"/>
                </a:solidFill>
              </a:rPr>
              <a:t>F. </a:t>
            </a:r>
            <a:r>
              <a:rPr lang="en-GB" dirty="0">
                <a:solidFill>
                  <a:schemeClr val="bg1"/>
                </a:solidFill>
              </a:rPr>
              <a:t>To upgrade to Level 3 a Level 2 Coach must have practised for a minimum period of 2 years and have a recommendation from the Army Boxing Coach.</a:t>
            </a:r>
          </a:p>
          <a:p>
            <a:endParaRPr lang="en-GB" dirty="0">
              <a:solidFill>
                <a:schemeClr val="bg1"/>
              </a:solidFill>
            </a:endParaRPr>
          </a:p>
          <a:p>
            <a:r>
              <a:rPr lang="en-GB" dirty="0">
                <a:solidFill>
                  <a:schemeClr val="bg1"/>
                </a:solidFill>
              </a:rPr>
              <a:t>Any Level 2 coach who has no activity in their registration book or who has not registered for 3 years will revert to Level 1.</a:t>
            </a:r>
          </a:p>
          <a:p>
            <a:endParaRPr lang="en-GB" dirty="0"/>
          </a:p>
          <a:p>
            <a:endParaRPr lang="en-GB" dirty="0"/>
          </a:p>
        </p:txBody>
      </p:sp>
    </p:spTree>
    <p:extLst>
      <p:ext uri="{BB962C8B-B14F-4D97-AF65-F5344CB8AC3E}">
        <p14:creationId xmlns:p14="http://schemas.microsoft.com/office/powerpoint/2010/main" val="275111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11126"/>
            <a:ext cx="7886700" cy="1325563"/>
          </a:xfrm>
        </p:spPr>
        <p:txBody>
          <a:bodyPr/>
          <a:lstStyle/>
          <a:p>
            <a:pPr algn="ctr"/>
            <a:r>
              <a:rPr lang="en-GB" b="1" dirty="0" smtClean="0">
                <a:solidFill>
                  <a:schemeClr val="bg1"/>
                </a:solidFill>
              </a:rPr>
              <a:t>REGISTRATIONS</a:t>
            </a:r>
            <a:endParaRPr lang="en-GB" b="1" dirty="0">
              <a:solidFill>
                <a:schemeClr val="bg1"/>
              </a:solidFill>
            </a:endParaRPr>
          </a:p>
        </p:txBody>
      </p:sp>
      <p:sp>
        <p:nvSpPr>
          <p:cNvPr id="5" name="Content Placeholder 4"/>
          <p:cNvSpPr>
            <a:spLocks noGrp="1"/>
          </p:cNvSpPr>
          <p:nvPr>
            <p:ph idx="1"/>
          </p:nvPr>
        </p:nvSpPr>
        <p:spPr>
          <a:xfrm>
            <a:off x="296562" y="1825625"/>
            <a:ext cx="8526162" cy="4351338"/>
          </a:xfrm>
        </p:spPr>
        <p:txBody>
          <a:bodyPr/>
          <a:lstStyle/>
          <a:p>
            <a:r>
              <a:rPr lang="en-GB" sz="4000" dirty="0">
                <a:solidFill>
                  <a:schemeClr val="bg1"/>
                </a:solidFill>
              </a:rPr>
              <a:t>Total registered – </a:t>
            </a:r>
            <a:r>
              <a:rPr lang="en-GB" sz="4000" dirty="0" smtClean="0">
                <a:solidFill>
                  <a:schemeClr val="bg1"/>
                </a:solidFill>
              </a:rPr>
              <a:t>1563 </a:t>
            </a:r>
            <a:r>
              <a:rPr lang="en-GB" sz="3600" dirty="0" smtClean="0">
                <a:solidFill>
                  <a:srgbClr val="FFFF00"/>
                </a:solidFill>
              </a:rPr>
              <a:t>(1862) </a:t>
            </a:r>
            <a:r>
              <a:rPr lang="en-GB" sz="3600" dirty="0" smtClean="0">
                <a:solidFill>
                  <a:srgbClr val="FF0000"/>
                </a:solidFill>
              </a:rPr>
              <a:t>(2056)</a:t>
            </a:r>
          </a:p>
          <a:p>
            <a:endParaRPr lang="en-GB" sz="4000" dirty="0">
              <a:solidFill>
                <a:schemeClr val="bg1"/>
              </a:solidFill>
            </a:endParaRPr>
          </a:p>
          <a:p>
            <a:r>
              <a:rPr lang="en-GB" sz="4000" dirty="0" smtClean="0">
                <a:solidFill>
                  <a:schemeClr val="bg1"/>
                </a:solidFill>
              </a:rPr>
              <a:t>Service </a:t>
            </a:r>
            <a:r>
              <a:rPr lang="en-GB" sz="4000" dirty="0">
                <a:solidFill>
                  <a:schemeClr val="bg1"/>
                </a:solidFill>
              </a:rPr>
              <a:t>only boxers – </a:t>
            </a:r>
            <a:r>
              <a:rPr lang="en-GB" sz="4000" dirty="0" smtClean="0">
                <a:solidFill>
                  <a:schemeClr val="bg1"/>
                </a:solidFill>
              </a:rPr>
              <a:t>1387 </a:t>
            </a:r>
            <a:r>
              <a:rPr lang="en-GB" sz="3600" dirty="0" smtClean="0">
                <a:solidFill>
                  <a:srgbClr val="FFFF00"/>
                </a:solidFill>
              </a:rPr>
              <a:t>(1652) </a:t>
            </a:r>
            <a:r>
              <a:rPr lang="en-GB" sz="3600" dirty="0" smtClean="0">
                <a:solidFill>
                  <a:srgbClr val="FF0000"/>
                </a:solidFill>
              </a:rPr>
              <a:t>(1868)</a:t>
            </a:r>
            <a:endParaRPr lang="en-GB" sz="3600" dirty="0">
              <a:solidFill>
                <a:srgbClr val="FF0000"/>
              </a:solidFill>
            </a:endParaRPr>
          </a:p>
          <a:p>
            <a:r>
              <a:rPr lang="en-GB" sz="4000" dirty="0">
                <a:solidFill>
                  <a:schemeClr val="bg1"/>
                </a:solidFill>
              </a:rPr>
              <a:t>England boxing – </a:t>
            </a:r>
            <a:r>
              <a:rPr lang="en-GB" sz="4000" dirty="0" smtClean="0">
                <a:solidFill>
                  <a:schemeClr val="bg1"/>
                </a:solidFill>
              </a:rPr>
              <a:t>176 </a:t>
            </a:r>
            <a:r>
              <a:rPr lang="en-GB" sz="3600" dirty="0" smtClean="0">
                <a:solidFill>
                  <a:srgbClr val="FFFF00"/>
                </a:solidFill>
              </a:rPr>
              <a:t>(210)</a:t>
            </a:r>
            <a:r>
              <a:rPr lang="en-GB" sz="3600" dirty="0" smtClean="0">
                <a:solidFill>
                  <a:schemeClr val="bg1"/>
                </a:solidFill>
              </a:rPr>
              <a:t> </a:t>
            </a:r>
            <a:r>
              <a:rPr lang="en-GB" sz="3600" dirty="0" smtClean="0">
                <a:solidFill>
                  <a:srgbClr val="FF0000"/>
                </a:solidFill>
              </a:rPr>
              <a:t>(188)</a:t>
            </a:r>
          </a:p>
          <a:p>
            <a:endParaRPr lang="en-GB" sz="4000" dirty="0">
              <a:solidFill>
                <a:srgbClr val="FFFF00"/>
              </a:solidFill>
            </a:endParaRPr>
          </a:p>
          <a:p>
            <a:endParaRPr lang="en-GB" dirty="0"/>
          </a:p>
        </p:txBody>
      </p:sp>
    </p:spTree>
    <p:extLst>
      <p:ext uri="{BB962C8B-B14F-4D97-AF65-F5344CB8AC3E}">
        <p14:creationId xmlns:p14="http://schemas.microsoft.com/office/powerpoint/2010/main" val="2394204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r>
              <a:rPr lang="en-GB" b="1" dirty="0" smtClean="0">
                <a:solidFill>
                  <a:schemeClr val="bg1"/>
                </a:solidFill>
              </a:rPr>
              <a:t>COACHES REGISTRATION</a:t>
            </a:r>
            <a:endParaRPr lang="en-GB" b="1" dirty="0">
              <a:solidFill>
                <a:schemeClr val="bg1"/>
              </a:solidFill>
            </a:endParaRPr>
          </a:p>
        </p:txBody>
      </p:sp>
      <p:sp>
        <p:nvSpPr>
          <p:cNvPr id="2" name="Content Placeholder 1"/>
          <p:cNvSpPr>
            <a:spLocks noGrp="1"/>
          </p:cNvSpPr>
          <p:nvPr>
            <p:ph idx="1"/>
          </p:nvPr>
        </p:nvSpPr>
        <p:spPr/>
        <p:txBody>
          <a:bodyPr>
            <a:normAutofit/>
          </a:bodyPr>
          <a:lstStyle/>
          <a:p>
            <a:endParaRPr lang="en-GB" dirty="0"/>
          </a:p>
          <a:p>
            <a:r>
              <a:rPr lang="en-GB" dirty="0">
                <a:solidFill>
                  <a:schemeClr val="bg1"/>
                </a:solidFill>
              </a:rPr>
              <a:t>a.	First Aid at Work Certificate – Valid for 3 years</a:t>
            </a:r>
          </a:p>
          <a:p>
            <a:pPr marL="2743200" lvl="6" indent="0">
              <a:buNone/>
            </a:pPr>
            <a:r>
              <a:rPr lang="en-GB" sz="2400" dirty="0" smtClean="0">
                <a:solidFill>
                  <a:schemeClr val="bg1"/>
                </a:solidFill>
              </a:rPr>
              <a:t>OR</a:t>
            </a:r>
            <a:endParaRPr lang="en-GB" sz="2400" dirty="0">
              <a:solidFill>
                <a:schemeClr val="bg1"/>
              </a:solidFill>
            </a:endParaRPr>
          </a:p>
          <a:p>
            <a:r>
              <a:rPr lang="en-GB" dirty="0">
                <a:solidFill>
                  <a:schemeClr val="bg1"/>
                </a:solidFill>
              </a:rPr>
              <a:t>b.	Mandatory Annual Training Test 3 (Battlefield Casualty Drills) at a minimum of Level 2 – Valid for 1 year.</a:t>
            </a:r>
          </a:p>
          <a:p>
            <a:pPr marL="457200" lvl="1" indent="0">
              <a:buNone/>
            </a:pPr>
            <a:r>
              <a:rPr lang="en-GB" dirty="0" smtClean="0"/>
              <a:t>			</a:t>
            </a:r>
            <a:r>
              <a:rPr lang="en-GB" dirty="0" smtClean="0">
                <a:solidFill>
                  <a:schemeClr val="bg1"/>
                </a:solidFill>
              </a:rPr>
              <a:t>AND</a:t>
            </a:r>
          </a:p>
          <a:p>
            <a:r>
              <a:rPr lang="en-GB" sz="3200" dirty="0" smtClean="0">
                <a:solidFill>
                  <a:schemeClr val="bg1"/>
                </a:solidFill>
              </a:rPr>
              <a:t>SAFEGUARDING</a:t>
            </a:r>
          </a:p>
          <a:p>
            <a:r>
              <a:rPr lang="en-US" sz="3200" i="1" dirty="0" smtClean="0">
                <a:solidFill>
                  <a:srgbClr val="FFFF00"/>
                </a:solidFill>
              </a:rPr>
              <a:t>DBS</a:t>
            </a:r>
            <a:endParaRPr lang="en-GB" sz="3200" i="1" dirty="0">
              <a:solidFill>
                <a:srgbClr val="FFFF00"/>
              </a:solidFill>
            </a:endParaRPr>
          </a:p>
        </p:txBody>
      </p:sp>
    </p:spTree>
    <p:extLst>
      <p:ext uri="{BB962C8B-B14F-4D97-AF65-F5344CB8AC3E}">
        <p14:creationId xmlns:p14="http://schemas.microsoft.com/office/powerpoint/2010/main" val="2626376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r>
              <a:rPr lang="en-GB" b="1" dirty="0" smtClean="0">
                <a:solidFill>
                  <a:schemeClr val="bg1"/>
                </a:solidFill>
              </a:rPr>
              <a:t>BOXERS REGISTRATIONS</a:t>
            </a:r>
            <a:endParaRPr lang="en-GB" b="1" dirty="0">
              <a:solidFill>
                <a:schemeClr val="bg1"/>
              </a:solidFill>
            </a:endParaRPr>
          </a:p>
        </p:txBody>
      </p:sp>
      <p:sp>
        <p:nvSpPr>
          <p:cNvPr id="2" name="Content Placeholder 1"/>
          <p:cNvSpPr>
            <a:spLocks noGrp="1"/>
          </p:cNvSpPr>
          <p:nvPr>
            <p:ph idx="1"/>
          </p:nvPr>
        </p:nvSpPr>
        <p:spPr>
          <a:xfrm>
            <a:off x="641350" y="1330325"/>
            <a:ext cx="7886700" cy="4351338"/>
          </a:xfrm>
        </p:spPr>
        <p:txBody>
          <a:bodyPr>
            <a:normAutofit/>
          </a:bodyPr>
          <a:lstStyle/>
          <a:p>
            <a:endParaRPr lang="en-GB" dirty="0" smtClean="0"/>
          </a:p>
          <a:p>
            <a:endParaRPr lang="en-GB" dirty="0"/>
          </a:p>
          <a:p>
            <a:r>
              <a:rPr lang="en-GB" dirty="0" smtClean="0">
                <a:solidFill>
                  <a:schemeClr val="bg1"/>
                </a:solidFill>
              </a:rPr>
              <a:t>SERVICE ONLY</a:t>
            </a:r>
          </a:p>
          <a:p>
            <a:endParaRPr lang="en-GB" dirty="0">
              <a:solidFill>
                <a:schemeClr val="bg1"/>
              </a:solidFill>
            </a:endParaRPr>
          </a:p>
          <a:p>
            <a:endParaRPr lang="en-GB" dirty="0" smtClean="0">
              <a:solidFill>
                <a:schemeClr val="bg1"/>
              </a:solidFill>
            </a:endParaRPr>
          </a:p>
          <a:p>
            <a:endParaRPr lang="en-GB" dirty="0" smtClean="0">
              <a:solidFill>
                <a:schemeClr val="bg1"/>
              </a:solidFill>
            </a:endParaRPr>
          </a:p>
          <a:p>
            <a:r>
              <a:rPr lang="en-GB" dirty="0" smtClean="0">
                <a:solidFill>
                  <a:schemeClr val="bg1"/>
                </a:solidFill>
              </a:rPr>
              <a:t>BOXING AGAINST CIVILIANS</a:t>
            </a:r>
            <a:endParaRPr lang="en-GB" dirty="0">
              <a:solidFill>
                <a:schemeClr val="bg1"/>
              </a:solidFill>
            </a:endParaRPr>
          </a:p>
          <a:p>
            <a:endParaRPr lang="en-GB" dirty="0"/>
          </a:p>
        </p:txBody>
      </p:sp>
    </p:spTree>
    <p:extLst>
      <p:ext uri="{BB962C8B-B14F-4D97-AF65-F5344CB8AC3E}">
        <p14:creationId xmlns:p14="http://schemas.microsoft.com/office/powerpoint/2010/main" val="1173607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GB" b="1" dirty="0" smtClean="0">
                <a:solidFill>
                  <a:schemeClr val="bg1"/>
                </a:solidFill>
              </a:rPr>
              <a:t>BOXERS – SERVICE ONLY</a:t>
            </a:r>
            <a:endParaRPr lang="en-GB" b="1" dirty="0">
              <a:solidFill>
                <a:schemeClr val="bg1"/>
              </a:solidFill>
            </a:endParaRPr>
          </a:p>
        </p:txBody>
      </p:sp>
      <p:sp>
        <p:nvSpPr>
          <p:cNvPr id="2" name="Content Placeholder 1"/>
          <p:cNvSpPr>
            <a:spLocks noGrp="1"/>
          </p:cNvSpPr>
          <p:nvPr>
            <p:ph sz="half" idx="1"/>
          </p:nvPr>
        </p:nvSpPr>
        <p:spPr/>
        <p:txBody>
          <a:bodyPr>
            <a:normAutofit/>
          </a:bodyPr>
          <a:lstStyle/>
          <a:p>
            <a:endParaRPr lang="en-GB" dirty="0">
              <a:solidFill>
                <a:schemeClr val="bg1"/>
              </a:solidFill>
            </a:endParaRPr>
          </a:p>
          <a:p>
            <a:endParaRPr lang="en-GB" dirty="0"/>
          </a:p>
        </p:txBody>
      </p:sp>
      <p:sp>
        <p:nvSpPr>
          <p:cNvPr id="3" name="Content Placeholder 2"/>
          <p:cNvSpPr>
            <a:spLocks noGrp="1"/>
          </p:cNvSpPr>
          <p:nvPr>
            <p:ph sz="half" idx="2"/>
          </p:nvPr>
        </p:nvSpPr>
        <p:spPr/>
        <p:txBody>
          <a:bodyPr/>
          <a:lstStyle/>
          <a:p>
            <a:endParaRPr lang="en-GB" dirty="0"/>
          </a:p>
        </p:txBody>
      </p:sp>
      <p:pic>
        <p:nvPicPr>
          <p:cNvPr id="5" name="Picture 4"/>
          <p:cNvPicPr>
            <a:picLocks noChangeAspect="1"/>
          </p:cNvPicPr>
          <p:nvPr/>
        </p:nvPicPr>
        <p:blipFill>
          <a:blip r:embed="rId2"/>
          <a:stretch>
            <a:fillRect/>
          </a:stretch>
        </p:blipFill>
        <p:spPr>
          <a:xfrm>
            <a:off x="2431453" y="1288986"/>
            <a:ext cx="4166793" cy="5424616"/>
          </a:xfrm>
          <a:prstGeom prst="rect">
            <a:avLst/>
          </a:prstGeom>
          <a:solidFill>
            <a:schemeClr val="bg1"/>
          </a:solidFill>
        </p:spPr>
      </p:pic>
    </p:spTree>
    <p:extLst>
      <p:ext uri="{BB962C8B-B14F-4D97-AF65-F5344CB8AC3E}">
        <p14:creationId xmlns:p14="http://schemas.microsoft.com/office/powerpoint/2010/main" val="3067387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r>
              <a:rPr lang="en-GB" b="1" dirty="0" smtClean="0">
                <a:solidFill>
                  <a:schemeClr val="bg1"/>
                </a:solidFill>
              </a:rPr>
              <a:t>REGISTRATION APPLICATION</a:t>
            </a:r>
            <a:endParaRPr lang="en-GB" b="1" dirty="0">
              <a:solidFill>
                <a:schemeClr val="bg1"/>
              </a:solidFill>
            </a:endParaRPr>
          </a:p>
        </p:txBody>
      </p:sp>
      <p:sp>
        <p:nvSpPr>
          <p:cNvPr id="2" name="Content Placeholder 1"/>
          <p:cNvSpPr>
            <a:spLocks noGrp="1"/>
          </p:cNvSpPr>
          <p:nvPr>
            <p:ph idx="1"/>
          </p:nvPr>
        </p:nvSpPr>
        <p:spPr/>
        <p:txBody>
          <a:bodyPr>
            <a:normAutofit/>
          </a:bodyPr>
          <a:lstStyle/>
          <a:p>
            <a:endParaRPr lang="en-GB" dirty="0"/>
          </a:p>
          <a:p>
            <a:endParaRPr lang="en-GB" dirty="0"/>
          </a:p>
        </p:txBody>
      </p:sp>
      <p:pic>
        <p:nvPicPr>
          <p:cNvPr id="3" name="Picture 2"/>
          <p:cNvPicPr>
            <a:picLocks noChangeAspect="1"/>
          </p:cNvPicPr>
          <p:nvPr/>
        </p:nvPicPr>
        <p:blipFill>
          <a:blip r:embed="rId2"/>
          <a:stretch>
            <a:fillRect/>
          </a:stretch>
        </p:blipFill>
        <p:spPr>
          <a:xfrm>
            <a:off x="2750750" y="1251915"/>
            <a:ext cx="3853694" cy="5498757"/>
          </a:xfrm>
          <a:prstGeom prst="rect">
            <a:avLst/>
          </a:prstGeom>
          <a:solidFill>
            <a:schemeClr val="bg1"/>
          </a:solidFill>
        </p:spPr>
      </p:pic>
    </p:spTree>
    <p:extLst>
      <p:ext uri="{BB962C8B-B14F-4D97-AF65-F5344CB8AC3E}">
        <p14:creationId xmlns:p14="http://schemas.microsoft.com/office/powerpoint/2010/main" val="3807709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r>
              <a:rPr lang="en-GB" b="1" dirty="0" smtClean="0">
                <a:solidFill>
                  <a:schemeClr val="bg1"/>
                </a:solidFill>
              </a:rPr>
              <a:t>REGISTRATION - DECLARATION</a:t>
            </a:r>
            <a:endParaRPr lang="en-GB" b="1" dirty="0">
              <a:solidFill>
                <a:schemeClr val="bg1"/>
              </a:solidFill>
            </a:endParaRPr>
          </a:p>
        </p:txBody>
      </p:sp>
      <p:sp>
        <p:nvSpPr>
          <p:cNvPr id="2" name="Content Placeholder 1"/>
          <p:cNvSpPr>
            <a:spLocks noGrp="1"/>
          </p:cNvSpPr>
          <p:nvPr>
            <p:ph idx="1"/>
          </p:nvPr>
        </p:nvSpPr>
        <p:spPr/>
        <p:txBody>
          <a:bodyPr>
            <a:normAutofit/>
          </a:bodyPr>
          <a:lstStyle/>
          <a:p>
            <a:endParaRPr lang="en-GB" dirty="0"/>
          </a:p>
          <a:p>
            <a:endParaRPr lang="en-GB" dirty="0"/>
          </a:p>
        </p:txBody>
      </p:sp>
      <p:pic>
        <p:nvPicPr>
          <p:cNvPr id="5" name="Picture 4"/>
          <p:cNvPicPr>
            <a:picLocks noChangeAspect="1"/>
          </p:cNvPicPr>
          <p:nvPr/>
        </p:nvPicPr>
        <p:blipFill>
          <a:blip r:embed="rId2"/>
          <a:stretch>
            <a:fillRect/>
          </a:stretch>
        </p:blipFill>
        <p:spPr>
          <a:xfrm>
            <a:off x="2812565" y="1556951"/>
            <a:ext cx="3799840" cy="5177480"/>
          </a:xfrm>
          <a:prstGeom prst="rect">
            <a:avLst/>
          </a:prstGeom>
          <a:solidFill>
            <a:schemeClr val="bg1"/>
          </a:solidFill>
        </p:spPr>
      </p:pic>
    </p:spTree>
    <p:extLst>
      <p:ext uri="{BB962C8B-B14F-4D97-AF65-F5344CB8AC3E}">
        <p14:creationId xmlns:p14="http://schemas.microsoft.com/office/powerpoint/2010/main" val="3240250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r>
              <a:rPr lang="en-GB" b="1" dirty="0" smtClean="0">
                <a:solidFill>
                  <a:schemeClr val="bg1"/>
                </a:solidFill>
              </a:rPr>
              <a:t>BOXER – CIVILIAN BOXING</a:t>
            </a:r>
            <a:endParaRPr lang="en-GB" b="1" dirty="0">
              <a:solidFill>
                <a:schemeClr val="bg1"/>
              </a:solidFill>
            </a:endParaRPr>
          </a:p>
        </p:txBody>
      </p:sp>
      <p:sp>
        <p:nvSpPr>
          <p:cNvPr id="2" name="Content Placeholder 1"/>
          <p:cNvSpPr>
            <a:spLocks noGrp="1"/>
          </p:cNvSpPr>
          <p:nvPr>
            <p:ph idx="1"/>
          </p:nvPr>
        </p:nvSpPr>
        <p:spPr/>
        <p:txBody>
          <a:bodyPr>
            <a:normAutofit/>
          </a:bodyPr>
          <a:lstStyle/>
          <a:p>
            <a:endParaRPr lang="en-GB" dirty="0"/>
          </a:p>
          <a:p>
            <a:endParaRPr lang="en-GB" dirty="0"/>
          </a:p>
        </p:txBody>
      </p:sp>
      <p:pic>
        <p:nvPicPr>
          <p:cNvPr id="3" name="Picture 2"/>
          <p:cNvPicPr>
            <a:picLocks noChangeAspect="1"/>
          </p:cNvPicPr>
          <p:nvPr/>
        </p:nvPicPr>
        <p:blipFill>
          <a:blip r:embed="rId2"/>
          <a:stretch>
            <a:fillRect/>
          </a:stretch>
        </p:blipFill>
        <p:spPr>
          <a:xfrm>
            <a:off x="2643526" y="1436689"/>
            <a:ext cx="3979696" cy="5307757"/>
          </a:xfrm>
          <a:prstGeom prst="rect">
            <a:avLst/>
          </a:prstGeom>
          <a:solidFill>
            <a:schemeClr val="bg1"/>
          </a:solidFill>
        </p:spPr>
      </p:pic>
    </p:spTree>
    <p:extLst>
      <p:ext uri="{BB962C8B-B14F-4D97-AF65-F5344CB8AC3E}">
        <p14:creationId xmlns:p14="http://schemas.microsoft.com/office/powerpoint/2010/main" val="252797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r>
              <a:rPr lang="en-GB" b="1" dirty="0" smtClean="0">
                <a:solidFill>
                  <a:schemeClr val="bg1"/>
                </a:solidFill>
              </a:rPr>
              <a:t>BOXERS REGISTRATION</a:t>
            </a:r>
            <a:endParaRPr lang="en-GB" b="1" dirty="0">
              <a:solidFill>
                <a:schemeClr val="bg1"/>
              </a:solidFill>
            </a:endParaRPr>
          </a:p>
        </p:txBody>
      </p:sp>
      <p:sp>
        <p:nvSpPr>
          <p:cNvPr id="2" name="Content Placeholder 1"/>
          <p:cNvSpPr>
            <a:spLocks noGrp="1"/>
          </p:cNvSpPr>
          <p:nvPr>
            <p:ph idx="1"/>
          </p:nvPr>
        </p:nvSpPr>
        <p:spPr/>
        <p:txBody>
          <a:bodyPr>
            <a:normAutofit/>
          </a:bodyPr>
          <a:lstStyle/>
          <a:p>
            <a:endParaRPr lang="en-GB" dirty="0">
              <a:solidFill>
                <a:schemeClr val="bg1"/>
              </a:solidFill>
            </a:endParaRPr>
          </a:p>
          <a:p>
            <a:r>
              <a:rPr lang="en-GB" dirty="0" smtClean="0">
                <a:solidFill>
                  <a:schemeClr val="bg1"/>
                </a:solidFill>
              </a:rPr>
              <a:t>NEVER BOXED</a:t>
            </a:r>
          </a:p>
          <a:p>
            <a:pPr marL="914400" lvl="2" indent="0">
              <a:buNone/>
            </a:pPr>
            <a:endParaRPr lang="en-GB" dirty="0">
              <a:solidFill>
                <a:schemeClr val="bg1"/>
              </a:solidFill>
            </a:endParaRPr>
          </a:p>
          <a:p>
            <a:r>
              <a:rPr lang="en-GB" dirty="0" smtClean="0">
                <a:solidFill>
                  <a:schemeClr val="bg1"/>
                </a:solidFill>
              </a:rPr>
              <a:t>PREVIOUS INDIVIDUAL CONTACT SPORT EXPERIENCE</a:t>
            </a:r>
          </a:p>
          <a:p>
            <a:pPr marL="0" indent="0">
              <a:buNone/>
            </a:pPr>
            <a:endParaRPr lang="en-GB" dirty="0" smtClean="0">
              <a:solidFill>
                <a:schemeClr val="bg1"/>
              </a:solidFill>
            </a:endParaRPr>
          </a:p>
          <a:p>
            <a:r>
              <a:rPr lang="en-GB" dirty="0">
                <a:solidFill>
                  <a:schemeClr val="bg1"/>
                </a:solidFill>
              </a:rPr>
              <a:t>PREVIOUSLY REGISTERED </a:t>
            </a:r>
          </a:p>
          <a:p>
            <a:pPr lvl="2"/>
            <a:r>
              <a:rPr lang="en-GB" dirty="0">
                <a:solidFill>
                  <a:schemeClr val="bg1"/>
                </a:solidFill>
              </a:rPr>
              <a:t>WITH BOOK</a:t>
            </a:r>
          </a:p>
          <a:p>
            <a:pPr lvl="2"/>
            <a:r>
              <a:rPr lang="en-GB" dirty="0">
                <a:solidFill>
                  <a:schemeClr val="bg1"/>
                </a:solidFill>
              </a:rPr>
              <a:t>WITHOUT BOOK</a:t>
            </a:r>
          </a:p>
          <a:p>
            <a:endParaRPr lang="en-GB" dirty="0">
              <a:solidFill>
                <a:schemeClr val="bg1"/>
              </a:solidFill>
            </a:endParaRPr>
          </a:p>
        </p:txBody>
      </p:sp>
    </p:spTree>
    <p:extLst>
      <p:ext uri="{BB962C8B-B14F-4D97-AF65-F5344CB8AC3E}">
        <p14:creationId xmlns:p14="http://schemas.microsoft.com/office/powerpoint/2010/main" val="2759155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fontScale="90000"/>
          </a:bodyPr>
          <a:lstStyle/>
          <a:p>
            <a:pPr algn="ctr"/>
            <a:r>
              <a:rPr lang="en-GB" b="1" dirty="0" smtClean="0">
                <a:solidFill>
                  <a:schemeClr val="bg1"/>
                </a:solidFill>
              </a:rPr>
              <a:t>PREVIOUS INDIVIDUAL CONTACT SPORT EXPERIENCE</a:t>
            </a:r>
            <a:endParaRPr lang="en-GB" b="1" dirty="0">
              <a:solidFill>
                <a:schemeClr val="bg1"/>
              </a:solidFill>
            </a:endParaRPr>
          </a:p>
        </p:txBody>
      </p:sp>
      <p:sp>
        <p:nvSpPr>
          <p:cNvPr id="2" name="Content Placeholder 1"/>
          <p:cNvSpPr>
            <a:spLocks noGrp="1"/>
          </p:cNvSpPr>
          <p:nvPr>
            <p:ph idx="1"/>
          </p:nvPr>
        </p:nvSpPr>
        <p:spPr>
          <a:xfrm>
            <a:off x="666750" y="1863725"/>
            <a:ext cx="7886700" cy="4351338"/>
          </a:xfrm>
        </p:spPr>
        <p:txBody>
          <a:bodyPr>
            <a:normAutofit/>
          </a:bodyPr>
          <a:lstStyle/>
          <a:p>
            <a:endParaRPr lang="en-GB" dirty="0"/>
          </a:p>
          <a:p>
            <a:endParaRPr lang="en-GB" dirty="0"/>
          </a:p>
        </p:txBody>
      </p:sp>
      <p:sp>
        <p:nvSpPr>
          <p:cNvPr id="3" name="Rectangle 2"/>
          <p:cNvSpPr/>
          <p:nvPr/>
        </p:nvSpPr>
        <p:spPr>
          <a:xfrm>
            <a:off x="825500" y="2136339"/>
            <a:ext cx="7886700" cy="3539430"/>
          </a:xfrm>
          <a:prstGeom prst="rect">
            <a:avLst/>
          </a:prstGeom>
        </p:spPr>
        <p:txBody>
          <a:bodyPr wrap="square">
            <a:spAutoFit/>
          </a:bodyPr>
          <a:lstStyle/>
          <a:p>
            <a:r>
              <a:rPr lang="en-GB" sz="2800" dirty="0">
                <a:solidFill>
                  <a:schemeClr val="bg1"/>
                </a:solidFill>
              </a:rPr>
              <a:t>“Individual Physical Contact Sport” means any of the following sports in any of its forms: Aikido, Boxing, Cage Fighting, Judo, Ju-jitsu, Karate, Kendo, Kickboxing, K-1, </a:t>
            </a:r>
            <a:r>
              <a:rPr lang="en-GB" sz="2800" dirty="0" err="1">
                <a:solidFill>
                  <a:schemeClr val="bg1"/>
                </a:solidFill>
              </a:rPr>
              <a:t>Muay</a:t>
            </a:r>
            <a:r>
              <a:rPr lang="en-GB" sz="2800" dirty="0">
                <a:solidFill>
                  <a:schemeClr val="bg1"/>
                </a:solidFill>
              </a:rPr>
              <a:t> </a:t>
            </a:r>
            <a:r>
              <a:rPr lang="en-GB" sz="2800" dirty="0" err="1">
                <a:solidFill>
                  <a:schemeClr val="bg1"/>
                </a:solidFill>
              </a:rPr>
              <a:t>thai</a:t>
            </a:r>
            <a:r>
              <a:rPr lang="en-GB" sz="2800" dirty="0">
                <a:solidFill>
                  <a:schemeClr val="bg1"/>
                </a:solidFill>
              </a:rPr>
              <a:t>, MMA, Sambo, </a:t>
            </a:r>
            <a:r>
              <a:rPr lang="en-GB" sz="2800" dirty="0" err="1">
                <a:solidFill>
                  <a:schemeClr val="bg1"/>
                </a:solidFill>
              </a:rPr>
              <a:t>Savate</a:t>
            </a:r>
            <a:r>
              <a:rPr lang="en-GB" sz="2800" dirty="0">
                <a:solidFill>
                  <a:schemeClr val="bg1"/>
                </a:solidFill>
              </a:rPr>
              <a:t>, Sumo, Taekwondo, Wrestling, </a:t>
            </a:r>
            <a:r>
              <a:rPr lang="en-GB" sz="2800" dirty="0" err="1">
                <a:solidFill>
                  <a:schemeClr val="bg1"/>
                </a:solidFill>
              </a:rPr>
              <a:t>Wushu</a:t>
            </a:r>
            <a:r>
              <a:rPr lang="en-GB" sz="2800" dirty="0">
                <a:solidFill>
                  <a:schemeClr val="bg1"/>
                </a:solidFill>
              </a:rPr>
              <a:t> and Unlicensed or White / Pink Collar Boxing, Professional Boxing or such other sports as may be deemed by AIBA to be an individual physical contact sport</a:t>
            </a:r>
            <a:r>
              <a:rPr lang="en-GB" sz="2800" dirty="0" smtClean="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2147678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r>
              <a:rPr lang="en-GB" b="1" dirty="0" smtClean="0">
                <a:solidFill>
                  <a:schemeClr val="bg1"/>
                </a:solidFill>
              </a:rPr>
              <a:t>LOST CARD</a:t>
            </a:r>
            <a:endParaRPr lang="en-GB" b="1" dirty="0">
              <a:solidFill>
                <a:schemeClr val="bg1"/>
              </a:solidFill>
            </a:endParaRPr>
          </a:p>
        </p:txBody>
      </p:sp>
      <p:sp>
        <p:nvSpPr>
          <p:cNvPr id="2" name="Content Placeholder 1"/>
          <p:cNvSpPr>
            <a:spLocks noGrp="1"/>
          </p:cNvSpPr>
          <p:nvPr>
            <p:ph idx="1"/>
          </p:nvPr>
        </p:nvSpPr>
        <p:spPr>
          <a:xfrm>
            <a:off x="590550" y="1406525"/>
            <a:ext cx="7886700" cy="4351338"/>
          </a:xfrm>
        </p:spPr>
        <p:txBody>
          <a:bodyPr>
            <a:normAutofit fontScale="25000" lnSpcReduction="20000"/>
          </a:bodyPr>
          <a:lstStyle/>
          <a:p>
            <a:r>
              <a:rPr lang="en-GB" sz="8000" b="1" dirty="0">
                <a:solidFill>
                  <a:schemeClr val="bg1"/>
                </a:solidFill>
              </a:rPr>
              <a:t>Lost or Misplaced Registration Card</a:t>
            </a:r>
            <a:endParaRPr lang="en-GB" sz="8000" dirty="0">
              <a:solidFill>
                <a:schemeClr val="bg1"/>
              </a:solidFill>
            </a:endParaRPr>
          </a:p>
          <a:p>
            <a:r>
              <a:rPr lang="en-GB" sz="8000" b="1" dirty="0">
                <a:solidFill>
                  <a:schemeClr val="bg1"/>
                </a:solidFill>
              </a:rPr>
              <a:t> </a:t>
            </a:r>
            <a:endParaRPr lang="en-GB" sz="8000" dirty="0">
              <a:solidFill>
                <a:schemeClr val="bg1"/>
              </a:solidFill>
            </a:endParaRPr>
          </a:p>
          <a:p>
            <a:r>
              <a:rPr lang="en-GB" sz="8000" dirty="0">
                <a:solidFill>
                  <a:schemeClr val="bg1"/>
                </a:solidFill>
              </a:rPr>
              <a:t>(1)  The loss of a Boxing Registration Card will result in an automatic 30 day* suspension, the start date of which shall be when Sec Army BA receives the application for replacement.  </a:t>
            </a:r>
            <a:r>
              <a:rPr lang="en-GB" sz="8000" i="1" dirty="0">
                <a:solidFill>
                  <a:schemeClr val="bg1"/>
                </a:solidFill>
              </a:rPr>
              <a:t>* This suspension is to investigate the loss and record of the boxers and to ensure any medical suspension that may have been imposed is spent (medical suspensions are annotated in a boxers record book and are not routinely transferred to a soldiers Medical Documents).</a:t>
            </a:r>
            <a:endParaRPr lang="en-GB" sz="8000" dirty="0">
              <a:solidFill>
                <a:schemeClr val="bg1"/>
              </a:solidFill>
            </a:endParaRPr>
          </a:p>
          <a:p>
            <a:r>
              <a:rPr lang="en-GB" sz="8000" dirty="0">
                <a:solidFill>
                  <a:schemeClr val="bg1"/>
                </a:solidFill>
              </a:rPr>
              <a:t> </a:t>
            </a:r>
          </a:p>
          <a:p>
            <a:pPr lvl="0"/>
            <a:r>
              <a:rPr lang="en-GB" sz="8000" dirty="0">
                <a:solidFill>
                  <a:schemeClr val="bg1"/>
                </a:solidFill>
              </a:rPr>
              <a:t>A thorough search including contacting civilian clubs or previous units must be undertaken.</a:t>
            </a:r>
          </a:p>
          <a:p>
            <a:r>
              <a:rPr lang="en-GB" sz="8000" dirty="0">
                <a:solidFill>
                  <a:schemeClr val="bg1"/>
                </a:solidFill>
              </a:rPr>
              <a:t> </a:t>
            </a:r>
          </a:p>
          <a:p>
            <a:pPr lvl="0"/>
            <a:r>
              <a:rPr lang="en-GB" sz="8000" dirty="0">
                <a:solidFill>
                  <a:schemeClr val="bg1"/>
                </a:solidFill>
              </a:rPr>
              <a:t>A letter from the Unit Boxing Officer is required for verification (lost Registration cards will invoke a 30 day exclusion from boxing from the date of receipt of the application by the Army BA).</a:t>
            </a:r>
          </a:p>
          <a:p>
            <a:r>
              <a:rPr lang="en-GB" sz="8000" dirty="0">
                <a:solidFill>
                  <a:schemeClr val="bg1"/>
                </a:solidFill>
              </a:rPr>
              <a:t> </a:t>
            </a:r>
          </a:p>
          <a:p>
            <a:r>
              <a:rPr lang="en-GB" sz="8000" dirty="0">
                <a:solidFill>
                  <a:schemeClr val="bg1"/>
                </a:solidFill>
              </a:rPr>
              <a:t>Follow all the steps for a boxer with no previous </a:t>
            </a:r>
            <a:r>
              <a:rPr lang="en-GB" sz="8000" dirty="0" smtClean="0">
                <a:solidFill>
                  <a:schemeClr val="bg1"/>
                </a:solidFill>
              </a:rPr>
              <a:t>experience</a:t>
            </a:r>
            <a:endParaRPr lang="en-GB" dirty="0"/>
          </a:p>
        </p:txBody>
      </p:sp>
    </p:spTree>
    <p:extLst>
      <p:ext uri="{BB962C8B-B14F-4D97-AF65-F5344CB8AC3E}">
        <p14:creationId xmlns:p14="http://schemas.microsoft.com/office/powerpoint/2010/main" val="4125040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2" name="Content Placeholder 1"/>
          <p:cNvSpPr>
            <a:spLocks noGrp="1"/>
          </p:cNvSpPr>
          <p:nvPr>
            <p:ph sz="half" idx="1"/>
          </p:nvPr>
        </p:nvSpPr>
        <p:spPr/>
        <p:txBody>
          <a:bodyPr>
            <a:normAutofit/>
          </a:bodyPr>
          <a:lstStyle/>
          <a:p>
            <a:endParaRPr lang="en-GB" dirty="0"/>
          </a:p>
          <a:p>
            <a:endParaRPr lang="en-GB"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300" y="696678"/>
            <a:ext cx="3975100" cy="5596172"/>
          </a:xfrm>
          <a:prstGeom prst="rect">
            <a:avLst/>
          </a:prstGeom>
          <a:solidFill>
            <a:schemeClr val="bg1"/>
          </a:solidFill>
          <a:ln>
            <a:noFill/>
          </a:ln>
          <a:effectLst/>
        </p:spPr>
      </p:pic>
      <p:pic>
        <p:nvPicPr>
          <p:cNvPr id="7171"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414623" y="968527"/>
            <a:ext cx="4554480" cy="4564271"/>
          </a:xfrm>
          <a:prstGeom prst="rect">
            <a:avLst/>
          </a:prstGeom>
          <a:solidFill>
            <a:schemeClr val="bg1"/>
          </a:solidFill>
          <a:ln>
            <a:noFill/>
          </a:ln>
          <a:effectLst/>
        </p:spPr>
      </p:pic>
    </p:spTree>
    <p:extLst>
      <p:ext uri="{BB962C8B-B14F-4D97-AF65-F5344CB8AC3E}">
        <p14:creationId xmlns:p14="http://schemas.microsoft.com/office/powerpoint/2010/main" val="3946372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bg1"/>
                </a:solidFill>
              </a:rPr>
              <a:t>COACHES</a:t>
            </a:r>
            <a:endParaRPr lang="en-GB" b="1" dirty="0">
              <a:solidFill>
                <a:schemeClr val="bg1"/>
              </a:solidFill>
            </a:endParaRPr>
          </a:p>
        </p:txBody>
      </p:sp>
      <p:sp>
        <p:nvSpPr>
          <p:cNvPr id="3" name="Content Placeholder 2"/>
          <p:cNvSpPr>
            <a:spLocks noGrp="1"/>
          </p:cNvSpPr>
          <p:nvPr>
            <p:ph sz="half" idx="1"/>
          </p:nvPr>
        </p:nvSpPr>
        <p:spPr>
          <a:xfrm>
            <a:off x="317500" y="1838325"/>
            <a:ext cx="4184650" cy="4351338"/>
          </a:xfrm>
        </p:spPr>
        <p:txBody>
          <a:bodyPr>
            <a:normAutofit/>
          </a:bodyPr>
          <a:lstStyle/>
          <a:p>
            <a:r>
              <a:rPr lang="en-GB" dirty="0">
                <a:solidFill>
                  <a:schemeClr val="bg1"/>
                </a:solidFill>
              </a:rPr>
              <a:t>Qualified</a:t>
            </a:r>
          </a:p>
          <a:p>
            <a:endParaRPr lang="en-GB" dirty="0">
              <a:solidFill>
                <a:schemeClr val="bg1"/>
              </a:solidFill>
            </a:endParaRPr>
          </a:p>
          <a:p>
            <a:r>
              <a:rPr lang="en-GB" dirty="0">
                <a:solidFill>
                  <a:schemeClr val="bg1"/>
                </a:solidFill>
              </a:rPr>
              <a:t>Level 1 – </a:t>
            </a:r>
            <a:r>
              <a:rPr lang="en-GB" dirty="0" smtClean="0">
                <a:solidFill>
                  <a:schemeClr val="bg1"/>
                </a:solidFill>
              </a:rPr>
              <a:t>284 </a:t>
            </a:r>
            <a:r>
              <a:rPr lang="en-GB" dirty="0" smtClean="0">
                <a:solidFill>
                  <a:srgbClr val="FF0000"/>
                </a:solidFill>
              </a:rPr>
              <a:t>(282)</a:t>
            </a:r>
          </a:p>
          <a:p>
            <a:pPr lvl="1"/>
            <a:r>
              <a:rPr lang="en-GB" dirty="0" smtClean="0">
                <a:solidFill>
                  <a:schemeClr val="bg1"/>
                </a:solidFill>
              </a:rPr>
              <a:t>16 courses</a:t>
            </a:r>
            <a:endParaRPr lang="en-GB" dirty="0">
              <a:solidFill>
                <a:schemeClr val="bg1"/>
              </a:solidFill>
            </a:endParaRPr>
          </a:p>
          <a:p>
            <a:r>
              <a:rPr lang="en-GB" dirty="0">
                <a:solidFill>
                  <a:schemeClr val="bg1"/>
                </a:solidFill>
              </a:rPr>
              <a:t>Level 2 – </a:t>
            </a:r>
            <a:r>
              <a:rPr lang="en-GB" dirty="0" smtClean="0">
                <a:solidFill>
                  <a:schemeClr val="bg1"/>
                </a:solidFill>
              </a:rPr>
              <a:t>60 + 27 refresh</a:t>
            </a:r>
          </a:p>
          <a:p>
            <a:pPr lvl="1"/>
            <a:r>
              <a:rPr lang="en-US" dirty="0" smtClean="0">
                <a:solidFill>
                  <a:schemeClr val="bg1"/>
                </a:solidFill>
              </a:rPr>
              <a:t>- 4 failures</a:t>
            </a:r>
            <a:endParaRPr lang="en-GB" dirty="0" smtClean="0">
              <a:solidFill>
                <a:schemeClr val="bg1"/>
              </a:solidFill>
            </a:endParaRPr>
          </a:p>
          <a:p>
            <a:pPr lvl="1"/>
            <a:r>
              <a:rPr lang="en-GB" dirty="0" smtClean="0">
                <a:solidFill>
                  <a:schemeClr val="bg1"/>
                </a:solidFill>
              </a:rPr>
              <a:t>– 6 courses</a:t>
            </a:r>
            <a:endParaRPr lang="en-GB" dirty="0">
              <a:solidFill>
                <a:schemeClr val="bg1"/>
              </a:solidFill>
            </a:endParaRPr>
          </a:p>
          <a:p>
            <a:endParaRPr lang="en-GB" dirty="0">
              <a:solidFill>
                <a:schemeClr val="bg1"/>
              </a:solidFill>
            </a:endParaRPr>
          </a:p>
          <a:p>
            <a:r>
              <a:rPr lang="en-GB" dirty="0">
                <a:solidFill>
                  <a:schemeClr val="bg1"/>
                </a:solidFill>
              </a:rPr>
              <a:t>Total qualified- </a:t>
            </a:r>
            <a:r>
              <a:rPr lang="en-GB" dirty="0" smtClean="0">
                <a:solidFill>
                  <a:schemeClr val="bg1"/>
                </a:solidFill>
              </a:rPr>
              <a:t>371</a:t>
            </a:r>
            <a:endParaRPr lang="en-GB" dirty="0"/>
          </a:p>
        </p:txBody>
      </p:sp>
      <p:sp>
        <p:nvSpPr>
          <p:cNvPr id="6" name="Content Placeholder 5"/>
          <p:cNvSpPr>
            <a:spLocks noGrp="1"/>
          </p:cNvSpPr>
          <p:nvPr>
            <p:ph sz="half" idx="2"/>
          </p:nvPr>
        </p:nvSpPr>
        <p:spPr>
          <a:xfrm>
            <a:off x="4419600" y="1825625"/>
            <a:ext cx="4419600" cy="4351338"/>
          </a:xfrm>
        </p:spPr>
        <p:txBody>
          <a:bodyPr>
            <a:normAutofit/>
          </a:bodyPr>
          <a:lstStyle/>
          <a:p>
            <a:r>
              <a:rPr lang="en-GB" dirty="0">
                <a:solidFill>
                  <a:schemeClr val="bg1"/>
                </a:solidFill>
              </a:rPr>
              <a:t>Registered </a:t>
            </a:r>
          </a:p>
          <a:p>
            <a:endParaRPr lang="en-GB" dirty="0">
              <a:solidFill>
                <a:schemeClr val="bg1"/>
              </a:solidFill>
            </a:endParaRPr>
          </a:p>
          <a:p>
            <a:r>
              <a:rPr lang="en-GB" dirty="0">
                <a:solidFill>
                  <a:schemeClr val="bg1"/>
                </a:solidFill>
              </a:rPr>
              <a:t>Level 1 – </a:t>
            </a:r>
            <a:r>
              <a:rPr lang="en-GB" dirty="0" smtClean="0">
                <a:solidFill>
                  <a:schemeClr val="bg1"/>
                </a:solidFill>
              </a:rPr>
              <a:t>261 </a:t>
            </a:r>
            <a:r>
              <a:rPr lang="en-GB" dirty="0" smtClean="0">
                <a:solidFill>
                  <a:srgbClr val="FFFF00"/>
                </a:solidFill>
              </a:rPr>
              <a:t>(294)</a:t>
            </a:r>
            <a:r>
              <a:rPr lang="en-GB" dirty="0" smtClean="0">
                <a:solidFill>
                  <a:schemeClr val="bg1"/>
                </a:solidFill>
              </a:rPr>
              <a:t> </a:t>
            </a:r>
            <a:r>
              <a:rPr lang="en-GB" dirty="0" smtClean="0">
                <a:solidFill>
                  <a:srgbClr val="FF0000"/>
                </a:solidFill>
              </a:rPr>
              <a:t>(320)</a:t>
            </a:r>
            <a:endParaRPr lang="en-GB" dirty="0">
              <a:solidFill>
                <a:srgbClr val="FF0000"/>
              </a:solidFill>
            </a:endParaRPr>
          </a:p>
          <a:p>
            <a:endParaRPr lang="en-GB" dirty="0">
              <a:solidFill>
                <a:schemeClr val="bg1"/>
              </a:solidFill>
            </a:endParaRPr>
          </a:p>
          <a:p>
            <a:r>
              <a:rPr lang="en-GB" dirty="0">
                <a:solidFill>
                  <a:schemeClr val="bg1"/>
                </a:solidFill>
              </a:rPr>
              <a:t>Level 2 – </a:t>
            </a:r>
            <a:r>
              <a:rPr lang="en-GB" dirty="0" smtClean="0">
                <a:solidFill>
                  <a:schemeClr val="bg1"/>
                </a:solidFill>
              </a:rPr>
              <a:t>151 </a:t>
            </a:r>
            <a:r>
              <a:rPr lang="en-GB" dirty="0" smtClean="0">
                <a:solidFill>
                  <a:srgbClr val="FFFF00"/>
                </a:solidFill>
              </a:rPr>
              <a:t>(152)</a:t>
            </a:r>
            <a:r>
              <a:rPr lang="en-GB" dirty="0" smtClean="0">
                <a:solidFill>
                  <a:schemeClr val="bg1"/>
                </a:solidFill>
              </a:rPr>
              <a:t> </a:t>
            </a:r>
            <a:r>
              <a:rPr lang="en-GB" dirty="0" smtClean="0">
                <a:solidFill>
                  <a:srgbClr val="FF0000"/>
                </a:solidFill>
              </a:rPr>
              <a:t>(117)</a:t>
            </a:r>
          </a:p>
          <a:p>
            <a:pPr marL="0" indent="0">
              <a:buNone/>
            </a:pPr>
            <a:endParaRPr lang="en-GB" dirty="0">
              <a:solidFill>
                <a:schemeClr val="bg1"/>
              </a:solidFill>
            </a:endParaRPr>
          </a:p>
          <a:p>
            <a:r>
              <a:rPr lang="en-GB" dirty="0">
                <a:solidFill>
                  <a:schemeClr val="bg1"/>
                </a:solidFill>
              </a:rPr>
              <a:t>Total registered </a:t>
            </a:r>
            <a:r>
              <a:rPr lang="en-GB" dirty="0" smtClean="0">
                <a:solidFill>
                  <a:schemeClr val="bg1"/>
                </a:solidFill>
              </a:rPr>
              <a:t>– 412 </a:t>
            </a:r>
            <a:r>
              <a:rPr lang="en-GB" dirty="0" smtClean="0">
                <a:solidFill>
                  <a:srgbClr val="FFFF00"/>
                </a:solidFill>
              </a:rPr>
              <a:t>(446) 			         </a:t>
            </a:r>
            <a:r>
              <a:rPr lang="en-GB" dirty="0" smtClean="0">
                <a:solidFill>
                  <a:srgbClr val="FF0000"/>
                </a:solidFill>
              </a:rPr>
              <a:t>(437)</a:t>
            </a:r>
            <a:endParaRPr lang="en-GB" dirty="0">
              <a:solidFill>
                <a:srgbClr val="FF0000"/>
              </a:solidFill>
            </a:endParaRPr>
          </a:p>
          <a:p>
            <a:endParaRPr lang="en-GB" dirty="0">
              <a:solidFill>
                <a:schemeClr val="bg1"/>
              </a:solidFill>
            </a:endParaRPr>
          </a:p>
        </p:txBody>
      </p:sp>
    </p:spTree>
    <p:extLst>
      <p:ext uri="{BB962C8B-B14F-4D97-AF65-F5344CB8AC3E}">
        <p14:creationId xmlns:p14="http://schemas.microsoft.com/office/powerpoint/2010/main" val="3121881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3750" y="193674"/>
            <a:ext cx="7886700" cy="877889"/>
          </a:xfrm>
        </p:spPr>
        <p:txBody>
          <a:bodyPr>
            <a:normAutofit fontScale="90000"/>
          </a:bodyPr>
          <a:lstStyle/>
          <a:p>
            <a:pPr algn="ctr"/>
            <a:r>
              <a:rPr lang="en-GB" b="1" dirty="0" smtClean="0">
                <a:solidFill>
                  <a:schemeClr val="bg1"/>
                </a:solidFill>
              </a:rPr>
              <a:t>COMMANDING OFFICER SIGNATURE</a:t>
            </a:r>
            <a:endParaRPr lang="en-GB" b="1" dirty="0">
              <a:solidFill>
                <a:schemeClr val="bg1"/>
              </a:solidFill>
            </a:endParaRPr>
          </a:p>
        </p:txBody>
      </p:sp>
      <p:sp>
        <p:nvSpPr>
          <p:cNvPr id="2" name="Content Placeholder 1"/>
          <p:cNvSpPr>
            <a:spLocks noGrp="1"/>
          </p:cNvSpPr>
          <p:nvPr>
            <p:ph idx="1"/>
          </p:nvPr>
        </p:nvSpPr>
        <p:spPr/>
        <p:txBody>
          <a:bodyPr>
            <a:normAutofit/>
          </a:bodyPr>
          <a:lstStyle/>
          <a:p>
            <a:endParaRPr lang="en-GB" dirty="0"/>
          </a:p>
          <a:p>
            <a:endParaRPr lang="en-GB" dirty="0"/>
          </a:p>
        </p:txBody>
      </p:sp>
      <p:pic>
        <p:nvPicPr>
          <p:cNvPr id="3" name="Picture 2"/>
          <p:cNvPicPr>
            <a:picLocks noChangeAspect="1"/>
          </p:cNvPicPr>
          <p:nvPr/>
        </p:nvPicPr>
        <p:blipFill>
          <a:blip r:embed="rId2"/>
          <a:stretch>
            <a:fillRect/>
          </a:stretch>
        </p:blipFill>
        <p:spPr>
          <a:xfrm>
            <a:off x="605824" y="1209277"/>
            <a:ext cx="8262551" cy="5338466"/>
          </a:xfrm>
          <a:prstGeom prst="rect">
            <a:avLst/>
          </a:prstGeom>
          <a:solidFill>
            <a:schemeClr val="bg1"/>
          </a:solidFill>
        </p:spPr>
      </p:pic>
    </p:spTree>
    <p:extLst>
      <p:ext uri="{BB962C8B-B14F-4D97-AF65-F5344CB8AC3E}">
        <p14:creationId xmlns:p14="http://schemas.microsoft.com/office/powerpoint/2010/main" val="3047821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endParaRPr lang="en-GB" b="1" dirty="0">
              <a:solidFill>
                <a:schemeClr val="bg1"/>
              </a:solidFill>
            </a:endParaRPr>
          </a:p>
        </p:txBody>
      </p:sp>
      <p:sp>
        <p:nvSpPr>
          <p:cNvPr id="2" name="Content Placeholder 1"/>
          <p:cNvSpPr>
            <a:spLocks noGrp="1"/>
          </p:cNvSpPr>
          <p:nvPr>
            <p:ph idx="1"/>
          </p:nvPr>
        </p:nvSpPr>
        <p:spPr/>
        <p:txBody>
          <a:bodyPr>
            <a:normAutofit/>
          </a:bodyPr>
          <a:lstStyle/>
          <a:p>
            <a:endParaRPr lang="en-GB" dirty="0"/>
          </a:p>
          <a:p>
            <a:endParaRPr lang="en-GB"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600" y="215900"/>
            <a:ext cx="8254999" cy="619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1186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fontScale="90000"/>
          </a:bodyPr>
          <a:lstStyle/>
          <a:p>
            <a:pPr algn="ctr"/>
            <a:r>
              <a:rPr lang="en-GB" b="1" dirty="0" smtClean="0">
                <a:solidFill>
                  <a:schemeClr val="bg1"/>
                </a:solidFill>
              </a:rPr>
              <a:t>REGISTRATION STAMP </a:t>
            </a:r>
            <a:br>
              <a:rPr lang="en-GB" b="1" dirty="0" smtClean="0">
                <a:solidFill>
                  <a:schemeClr val="bg1"/>
                </a:solidFill>
              </a:rPr>
            </a:br>
            <a:r>
              <a:rPr lang="en-GB" b="1" dirty="0" smtClean="0">
                <a:solidFill>
                  <a:schemeClr val="bg1"/>
                </a:solidFill>
              </a:rPr>
              <a:t>CIVILIAN BOXING</a:t>
            </a:r>
            <a:endParaRPr lang="en-GB" b="1" dirty="0">
              <a:solidFill>
                <a:schemeClr val="bg1"/>
              </a:solidFill>
            </a:endParaRPr>
          </a:p>
        </p:txBody>
      </p:sp>
      <p:sp>
        <p:nvSpPr>
          <p:cNvPr id="2" name="Content Placeholder 1"/>
          <p:cNvSpPr>
            <a:spLocks noGrp="1"/>
          </p:cNvSpPr>
          <p:nvPr>
            <p:ph idx="1"/>
          </p:nvPr>
        </p:nvSpPr>
        <p:spPr/>
        <p:txBody>
          <a:bodyPr>
            <a:normAutofit/>
          </a:bodyPr>
          <a:lstStyle/>
          <a:p>
            <a:endParaRPr lang="en-GB" dirty="0"/>
          </a:p>
          <a:p>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383" y="1557466"/>
            <a:ext cx="6858000" cy="5143500"/>
          </a:xfrm>
          <a:prstGeom prst="rect">
            <a:avLst/>
          </a:prstGeom>
        </p:spPr>
      </p:pic>
    </p:spTree>
    <p:extLst>
      <p:ext uri="{BB962C8B-B14F-4D97-AF65-F5344CB8AC3E}">
        <p14:creationId xmlns:p14="http://schemas.microsoft.com/office/powerpoint/2010/main" val="1573330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fontScale="90000"/>
          </a:bodyPr>
          <a:lstStyle/>
          <a:p>
            <a:pPr algn="ctr"/>
            <a:r>
              <a:rPr lang="en-GB" b="1" dirty="0" smtClean="0">
                <a:solidFill>
                  <a:schemeClr val="bg1"/>
                </a:solidFill>
              </a:rPr>
              <a:t>REGISTRATION STAMP </a:t>
            </a:r>
            <a:br>
              <a:rPr lang="en-GB" b="1" dirty="0" smtClean="0">
                <a:solidFill>
                  <a:schemeClr val="bg1"/>
                </a:solidFill>
              </a:rPr>
            </a:br>
            <a:r>
              <a:rPr lang="en-GB" b="1" dirty="0" smtClean="0">
                <a:solidFill>
                  <a:schemeClr val="bg1"/>
                </a:solidFill>
              </a:rPr>
              <a:t>SERVICE ONLY BOXING</a:t>
            </a:r>
            <a:endParaRPr lang="en-GB" b="1" dirty="0">
              <a:solidFill>
                <a:schemeClr val="bg1"/>
              </a:solidFill>
            </a:endParaRPr>
          </a:p>
        </p:txBody>
      </p:sp>
      <p:sp>
        <p:nvSpPr>
          <p:cNvPr id="2" name="Content Placeholder 1"/>
          <p:cNvSpPr>
            <a:spLocks noGrp="1"/>
          </p:cNvSpPr>
          <p:nvPr>
            <p:ph idx="1"/>
          </p:nvPr>
        </p:nvSpPr>
        <p:spPr/>
        <p:txBody>
          <a:bodyPr>
            <a:normAutofit/>
          </a:bodyPr>
          <a:lstStyle/>
          <a:p>
            <a:endParaRPr lang="en-GB" dirty="0"/>
          </a:p>
          <a:p>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4486" y="1825625"/>
            <a:ext cx="6351373" cy="4763530"/>
          </a:xfrm>
          <a:prstGeom prst="rect">
            <a:avLst/>
          </a:prstGeom>
        </p:spPr>
      </p:pic>
    </p:spTree>
    <p:extLst>
      <p:ext uri="{BB962C8B-B14F-4D97-AF65-F5344CB8AC3E}">
        <p14:creationId xmlns:p14="http://schemas.microsoft.com/office/powerpoint/2010/main" val="4066114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chemeClr val="bg1"/>
                </a:solidFill>
              </a:rPr>
              <a:t>ONLINE REGISTRATIONS 2020</a:t>
            </a:r>
            <a:endParaRPr lang="en-GB" sz="4000" b="1" dirty="0">
              <a:solidFill>
                <a:schemeClr val="bg1"/>
              </a:solidFill>
            </a:endParaRPr>
          </a:p>
        </p:txBody>
      </p:sp>
      <p:sp>
        <p:nvSpPr>
          <p:cNvPr id="3" name="Content Placeholder 2"/>
          <p:cNvSpPr>
            <a:spLocks noGrp="1"/>
          </p:cNvSpPr>
          <p:nvPr>
            <p:ph sz="half" idx="1"/>
          </p:nvPr>
        </p:nvSpPr>
        <p:spPr/>
        <p:txBody>
          <a:bodyPr/>
          <a:lstStyle/>
          <a:p>
            <a:r>
              <a:rPr lang="en-US" dirty="0" smtClean="0">
                <a:solidFill>
                  <a:schemeClr val="bg1"/>
                </a:solidFill>
              </a:rPr>
              <a:t>VIA VAULT AS PER ENGLAND REGISTRATIONS </a:t>
            </a:r>
          </a:p>
          <a:p>
            <a:r>
              <a:rPr lang="en-US" dirty="0" smtClean="0">
                <a:solidFill>
                  <a:schemeClr val="bg1"/>
                </a:solidFill>
              </a:rPr>
              <a:t>SERVICE ONLY</a:t>
            </a:r>
          </a:p>
          <a:p>
            <a:r>
              <a:rPr lang="en-US" dirty="0" smtClean="0">
                <a:solidFill>
                  <a:schemeClr val="bg1"/>
                </a:solidFill>
              </a:rPr>
              <a:t>PAYMENT – UNIT INVOICE</a:t>
            </a:r>
          </a:p>
          <a:p>
            <a:r>
              <a:rPr lang="en-US" dirty="0" smtClean="0">
                <a:solidFill>
                  <a:schemeClr val="bg1"/>
                </a:solidFill>
              </a:rPr>
              <a:t>DECLARATIONS</a:t>
            </a:r>
          </a:p>
          <a:p>
            <a:endParaRPr lang="en-GB" dirty="0"/>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2278351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chemeClr val="bg1"/>
                </a:solidFill>
              </a:rPr>
              <a:t>ONLINE REGISTRATIONS 2020</a:t>
            </a:r>
            <a:endParaRPr lang="en-GB" sz="4000" b="1" dirty="0">
              <a:solidFill>
                <a:schemeClr val="bg1"/>
              </a:solidFill>
            </a:endParaRPr>
          </a:p>
        </p:txBody>
      </p:sp>
      <p:sp>
        <p:nvSpPr>
          <p:cNvPr id="5" name="Content Placeholder 4"/>
          <p:cNvSpPr>
            <a:spLocks noGrp="1"/>
          </p:cNvSpPr>
          <p:nvPr>
            <p:ph idx="1"/>
          </p:nvPr>
        </p:nvSpPr>
        <p:spPr/>
        <p:txBody>
          <a:bodyPr/>
          <a:lstStyle/>
          <a:p>
            <a:r>
              <a:rPr lang="en-GB" dirty="0" smtClean="0">
                <a:solidFill>
                  <a:schemeClr val="bg1"/>
                </a:solidFill>
              </a:rPr>
              <a:t>TOURNAMENT ADMINISTRATION</a:t>
            </a:r>
          </a:p>
          <a:p>
            <a:pPr lvl="1"/>
            <a:r>
              <a:rPr lang="en-GB" dirty="0" smtClean="0">
                <a:solidFill>
                  <a:schemeClr val="bg1"/>
                </a:solidFill>
              </a:rPr>
              <a:t>TOURNAMENT RECORD SHEET (DRAG TO LOAD)</a:t>
            </a:r>
          </a:p>
          <a:p>
            <a:pPr lvl="1"/>
            <a:r>
              <a:rPr lang="en-GB" dirty="0" smtClean="0">
                <a:solidFill>
                  <a:schemeClr val="bg1"/>
                </a:solidFill>
              </a:rPr>
              <a:t>MEDICAL SUSPENSIONS</a:t>
            </a:r>
          </a:p>
          <a:p>
            <a:pPr lvl="1"/>
            <a:r>
              <a:rPr lang="en-GB" dirty="0" smtClean="0">
                <a:solidFill>
                  <a:schemeClr val="bg1"/>
                </a:solidFill>
              </a:rPr>
              <a:t>IMMEDIATE </a:t>
            </a:r>
            <a:r>
              <a:rPr lang="en-GB" dirty="0">
                <a:solidFill>
                  <a:schemeClr val="bg1"/>
                </a:solidFill>
              </a:rPr>
              <a:t>UPDATE OF </a:t>
            </a:r>
            <a:r>
              <a:rPr lang="en-GB" dirty="0" smtClean="0">
                <a:solidFill>
                  <a:schemeClr val="bg1"/>
                </a:solidFill>
              </a:rPr>
              <a:t>RESULTS</a:t>
            </a:r>
          </a:p>
          <a:p>
            <a:r>
              <a:rPr lang="en-GB" dirty="0" smtClean="0">
                <a:solidFill>
                  <a:schemeClr val="bg1"/>
                </a:solidFill>
              </a:rPr>
              <a:t>REPORTS</a:t>
            </a:r>
          </a:p>
          <a:p>
            <a:r>
              <a:rPr lang="en-GB" dirty="0" smtClean="0">
                <a:solidFill>
                  <a:schemeClr val="bg1"/>
                </a:solidFill>
              </a:rPr>
              <a:t>GDPR COMPLIANT</a:t>
            </a:r>
          </a:p>
          <a:p>
            <a:r>
              <a:rPr lang="en-GB" dirty="0" smtClean="0">
                <a:solidFill>
                  <a:schemeClr val="bg1"/>
                </a:solidFill>
              </a:rPr>
              <a:t>TRANSFER TO ENGLAND BOXING FOR CIVILIAN BOXING</a:t>
            </a:r>
          </a:p>
          <a:p>
            <a:r>
              <a:rPr lang="en-GB" dirty="0" smtClean="0">
                <a:solidFill>
                  <a:schemeClr val="bg1"/>
                </a:solidFill>
              </a:rPr>
              <a:t>OFFICIALS AND COACHES</a:t>
            </a:r>
          </a:p>
          <a:p>
            <a:endParaRPr lang="en-GB" dirty="0"/>
          </a:p>
          <a:p>
            <a:endParaRPr lang="en-GB" dirty="0"/>
          </a:p>
        </p:txBody>
      </p:sp>
    </p:spTree>
    <p:extLst>
      <p:ext uri="{BB962C8B-B14F-4D97-AF65-F5344CB8AC3E}">
        <p14:creationId xmlns:p14="http://schemas.microsoft.com/office/powerpoint/2010/main" val="1228420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dirty="0" smtClean="0">
                <a:solidFill>
                  <a:schemeClr val="bg1"/>
                </a:solidFill>
              </a:rPr>
              <a:t>QUESTIONS</a:t>
            </a:r>
            <a:endParaRPr lang="en-GB" sz="4000" b="1" dirty="0">
              <a:solidFill>
                <a:schemeClr val="bg1"/>
              </a:solidFill>
            </a:endParaRPr>
          </a:p>
        </p:txBody>
      </p:sp>
      <p:sp>
        <p:nvSpPr>
          <p:cNvPr id="5" name="Content Placeholder 4"/>
          <p:cNvSpPr>
            <a:spLocks noGrp="1"/>
          </p:cNvSpPr>
          <p:nvPr>
            <p:ph idx="1"/>
          </p:nvPr>
        </p:nvSpPr>
        <p:spPr/>
        <p:txBody>
          <a:bodyPr/>
          <a:lstStyle/>
          <a:p>
            <a:endParaRPr lang="en-GB" dirty="0"/>
          </a:p>
          <a:p>
            <a:endParaRPr lang="en-GB" dirty="0"/>
          </a:p>
        </p:txBody>
      </p:sp>
    </p:spTree>
    <p:extLst>
      <p:ext uri="{BB962C8B-B14F-4D97-AF65-F5344CB8AC3E}">
        <p14:creationId xmlns:p14="http://schemas.microsoft.com/office/powerpoint/2010/main" val="794729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chemeClr val="bg1"/>
                </a:solidFill>
              </a:rPr>
              <a:t>TRAINING</a:t>
            </a:r>
            <a:endParaRPr lang="en-GB" b="1" dirty="0">
              <a:solidFill>
                <a:schemeClr val="bg1"/>
              </a:solidFill>
            </a:endParaRPr>
          </a:p>
        </p:txBody>
      </p:sp>
      <p:pic>
        <p:nvPicPr>
          <p:cNvPr id="5" name="Content Placeholder 4"/>
          <p:cNvPicPr>
            <a:picLocks noGrp="1" noChangeAspect="1"/>
          </p:cNvPicPr>
          <p:nvPr>
            <p:ph sz="half" idx="1"/>
          </p:nvPr>
        </p:nvPicPr>
        <p:blipFill>
          <a:blip r:embed="rId2"/>
          <a:stretch>
            <a:fillRect/>
          </a:stretch>
        </p:blipFill>
        <p:spPr>
          <a:xfrm>
            <a:off x="2890547" y="1690689"/>
            <a:ext cx="2888200" cy="4351338"/>
          </a:xfrm>
          <a:prstGeom prst="rect">
            <a:avLst/>
          </a:prstGeom>
        </p:spPr>
      </p:pic>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3387147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chemeClr val="bg1"/>
                </a:solidFill>
              </a:rPr>
              <a:t>TRAINING</a:t>
            </a:r>
            <a:endParaRPr lang="en-GB" b="1" dirty="0">
              <a:solidFill>
                <a:schemeClr val="bg1"/>
              </a:solidFill>
            </a:endParaRPr>
          </a:p>
        </p:txBody>
      </p:sp>
      <p:sp>
        <p:nvSpPr>
          <p:cNvPr id="3" name="Content Placeholder 2"/>
          <p:cNvSpPr>
            <a:spLocks noGrp="1"/>
          </p:cNvSpPr>
          <p:nvPr>
            <p:ph sz="half" idx="1"/>
          </p:nvPr>
        </p:nvSpPr>
        <p:spPr/>
        <p:txBody>
          <a:bodyPr/>
          <a:lstStyle/>
          <a:p>
            <a:r>
              <a:rPr lang="en-US" dirty="0" smtClean="0">
                <a:solidFill>
                  <a:schemeClr val="bg1"/>
                </a:solidFill>
              </a:rPr>
              <a:t>Affiliation </a:t>
            </a:r>
          </a:p>
          <a:p>
            <a:r>
              <a:rPr lang="en-US" dirty="0" smtClean="0">
                <a:solidFill>
                  <a:schemeClr val="bg1"/>
                </a:solidFill>
              </a:rPr>
              <a:t>Coaches Registered</a:t>
            </a:r>
          </a:p>
          <a:p>
            <a:r>
              <a:rPr lang="en-US" dirty="0" smtClean="0">
                <a:solidFill>
                  <a:schemeClr val="bg1"/>
                </a:solidFill>
              </a:rPr>
              <a:t>Boxers Medicals</a:t>
            </a:r>
          </a:p>
          <a:p>
            <a:r>
              <a:rPr lang="en-US" dirty="0" smtClean="0">
                <a:solidFill>
                  <a:schemeClr val="bg1"/>
                </a:solidFill>
              </a:rPr>
              <a:t>Boxers Registered</a:t>
            </a:r>
          </a:p>
          <a:p>
            <a:r>
              <a:rPr lang="en-US" dirty="0" smtClean="0">
                <a:solidFill>
                  <a:schemeClr val="bg1"/>
                </a:solidFill>
              </a:rPr>
              <a:t>Training Plan</a:t>
            </a:r>
          </a:p>
          <a:p>
            <a:r>
              <a:rPr lang="en-US" dirty="0" smtClean="0">
                <a:solidFill>
                  <a:schemeClr val="bg1"/>
                </a:solidFill>
              </a:rPr>
              <a:t>Risk Assessments</a:t>
            </a:r>
          </a:p>
          <a:p>
            <a:endParaRPr lang="en-GB" dirty="0"/>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4073139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chemeClr val="bg1"/>
                </a:solidFill>
              </a:rPr>
              <a:t>TRAINING</a:t>
            </a:r>
            <a:endParaRPr lang="en-GB" b="1" dirty="0">
              <a:solidFill>
                <a:schemeClr val="bg1"/>
              </a:solidFill>
            </a:endParaRPr>
          </a:p>
        </p:txBody>
      </p:sp>
      <p:sp>
        <p:nvSpPr>
          <p:cNvPr id="3" name="Content Placeholder 2"/>
          <p:cNvSpPr>
            <a:spLocks noGrp="1"/>
          </p:cNvSpPr>
          <p:nvPr>
            <p:ph sz="half" idx="1"/>
          </p:nvPr>
        </p:nvSpPr>
        <p:spPr/>
        <p:txBody>
          <a:bodyPr/>
          <a:lstStyle/>
          <a:p>
            <a:r>
              <a:rPr lang="en-US" dirty="0" smtClean="0">
                <a:solidFill>
                  <a:schemeClr val="bg1"/>
                </a:solidFill>
              </a:rPr>
              <a:t>Weight Management</a:t>
            </a:r>
          </a:p>
          <a:p>
            <a:r>
              <a:rPr lang="en-US" dirty="0">
                <a:solidFill>
                  <a:schemeClr val="bg1"/>
                </a:solidFill>
              </a:rPr>
              <a:t>Sparring</a:t>
            </a:r>
          </a:p>
          <a:p>
            <a:r>
              <a:rPr lang="en-US" dirty="0" smtClean="0">
                <a:solidFill>
                  <a:schemeClr val="bg1"/>
                </a:solidFill>
              </a:rPr>
              <a:t>Unit Emergency Action Plan</a:t>
            </a:r>
          </a:p>
          <a:p>
            <a:r>
              <a:rPr lang="en-US" dirty="0" smtClean="0">
                <a:solidFill>
                  <a:schemeClr val="bg1"/>
                </a:solidFill>
              </a:rPr>
              <a:t>Incident Reporting</a:t>
            </a:r>
          </a:p>
          <a:p>
            <a:endParaRPr lang="en-GB" dirty="0"/>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2314563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bg1"/>
                </a:solidFill>
              </a:rPr>
              <a:t>OFFICIALS</a:t>
            </a:r>
            <a:endParaRPr lang="en-GB" b="1" dirty="0">
              <a:solidFill>
                <a:schemeClr val="bg1"/>
              </a:solidFill>
            </a:endParaRPr>
          </a:p>
        </p:txBody>
      </p:sp>
      <p:sp>
        <p:nvSpPr>
          <p:cNvPr id="3" name="Content Placeholder 2"/>
          <p:cNvSpPr>
            <a:spLocks noGrp="1"/>
          </p:cNvSpPr>
          <p:nvPr>
            <p:ph sz="half" idx="1"/>
          </p:nvPr>
        </p:nvSpPr>
        <p:spPr/>
        <p:txBody>
          <a:bodyPr/>
          <a:lstStyle/>
          <a:p>
            <a:r>
              <a:rPr lang="en-GB" dirty="0">
                <a:solidFill>
                  <a:schemeClr val="bg1"/>
                </a:solidFill>
              </a:rPr>
              <a:t>Qualified	</a:t>
            </a:r>
          </a:p>
          <a:p>
            <a:endParaRPr lang="en-GB" dirty="0">
              <a:solidFill>
                <a:schemeClr val="bg1"/>
              </a:solidFill>
            </a:endParaRPr>
          </a:p>
          <a:p>
            <a:r>
              <a:rPr lang="en-GB" dirty="0">
                <a:solidFill>
                  <a:schemeClr val="bg1"/>
                </a:solidFill>
              </a:rPr>
              <a:t>6 courses were run in </a:t>
            </a:r>
            <a:r>
              <a:rPr lang="en-GB" dirty="0" smtClean="0">
                <a:solidFill>
                  <a:schemeClr val="bg1"/>
                </a:solidFill>
              </a:rPr>
              <a:t>qualifying 63 </a:t>
            </a:r>
            <a:r>
              <a:rPr lang="en-GB" dirty="0" smtClean="0">
                <a:solidFill>
                  <a:srgbClr val="FFFF00"/>
                </a:solidFill>
              </a:rPr>
              <a:t>(65)</a:t>
            </a:r>
            <a:r>
              <a:rPr lang="en-GB" dirty="0" smtClean="0">
                <a:solidFill>
                  <a:schemeClr val="bg1"/>
                </a:solidFill>
              </a:rPr>
              <a:t> </a:t>
            </a:r>
            <a:r>
              <a:rPr lang="en-GB" dirty="0">
                <a:solidFill>
                  <a:schemeClr val="bg1"/>
                </a:solidFill>
              </a:rPr>
              <a:t>Judge &amp; Timekeepers</a:t>
            </a:r>
          </a:p>
          <a:p>
            <a:endParaRPr lang="en-GB" dirty="0"/>
          </a:p>
        </p:txBody>
      </p:sp>
      <p:sp>
        <p:nvSpPr>
          <p:cNvPr id="6" name="Content Placeholder 5"/>
          <p:cNvSpPr>
            <a:spLocks noGrp="1"/>
          </p:cNvSpPr>
          <p:nvPr>
            <p:ph sz="half" idx="2"/>
          </p:nvPr>
        </p:nvSpPr>
        <p:spPr/>
        <p:txBody>
          <a:bodyPr/>
          <a:lstStyle/>
          <a:p>
            <a:r>
              <a:rPr lang="en-GB" dirty="0">
                <a:solidFill>
                  <a:schemeClr val="bg1"/>
                </a:solidFill>
              </a:rPr>
              <a:t>Registered</a:t>
            </a:r>
          </a:p>
          <a:p>
            <a:endParaRPr lang="en-GB" dirty="0">
              <a:solidFill>
                <a:schemeClr val="bg1"/>
              </a:solidFill>
            </a:endParaRPr>
          </a:p>
          <a:p>
            <a:r>
              <a:rPr lang="en-GB" dirty="0">
                <a:solidFill>
                  <a:schemeClr val="bg1"/>
                </a:solidFill>
              </a:rPr>
              <a:t>A total of </a:t>
            </a:r>
            <a:r>
              <a:rPr lang="en-GB" dirty="0" smtClean="0">
                <a:solidFill>
                  <a:schemeClr val="bg1"/>
                </a:solidFill>
              </a:rPr>
              <a:t>183 </a:t>
            </a:r>
            <a:r>
              <a:rPr lang="en-GB" dirty="0">
                <a:solidFill>
                  <a:schemeClr val="bg1"/>
                </a:solidFill>
              </a:rPr>
              <a:t>officials registered for the </a:t>
            </a:r>
            <a:r>
              <a:rPr lang="en-GB" dirty="0" smtClean="0">
                <a:solidFill>
                  <a:schemeClr val="bg1"/>
                </a:solidFill>
              </a:rPr>
              <a:t>season </a:t>
            </a:r>
            <a:r>
              <a:rPr lang="en-GB" dirty="0" smtClean="0">
                <a:solidFill>
                  <a:srgbClr val="FFFF00"/>
                </a:solidFill>
              </a:rPr>
              <a:t>	(167)</a:t>
            </a:r>
            <a:endParaRPr lang="en-GB" dirty="0">
              <a:solidFill>
                <a:srgbClr val="FFFF00"/>
              </a:solidFill>
            </a:endParaRPr>
          </a:p>
          <a:p>
            <a:endParaRPr lang="en-GB" dirty="0"/>
          </a:p>
        </p:txBody>
      </p:sp>
    </p:spTree>
    <p:extLst>
      <p:ext uri="{BB962C8B-B14F-4D97-AF65-F5344CB8AC3E}">
        <p14:creationId xmlns:p14="http://schemas.microsoft.com/office/powerpoint/2010/main" val="2422380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WEIGHT MANAGEMENT</a:t>
            </a:r>
            <a:endParaRPr lang="en-GB" b="1"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6091" y="1922035"/>
            <a:ext cx="4930136" cy="3888645"/>
          </a:xfrm>
          <a:prstGeom prst="rect">
            <a:avLst/>
          </a:prstGeom>
        </p:spPr>
      </p:pic>
      <p:pic>
        <p:nvPicPr>
          <p:cNvPr id="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792674"/>
            <a:ext cx="3836923" cy="4351338"/>
          </a:xfrm>
        </p:spPr>
      </p:pic>
    </p:spTree>
    <p:extLst>
      <p:ext uri="{BB962C8B-B14F-4D97-AF65-F5344CB8AC3E}">
        <p14:creationId xmlns:p14="http://schemas.microsoft.com/office/powerpoint/2010/main" val="1234929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a:bodyPr>
          <a:lstStyle/>
          <a:p>
            <a:pPr algn="ctr"/>
            <a:r>
              <a:rPr lang="en-GB" b="1" dirty="0" smtClean="0">
                <a:solidFill>
                  <a:schemeClr val="bg1"/>
                </a:solidFill>
              </a:rPr>
              <a:t>SPARRING</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fontScale="25000" lnSpcReduction="20000"/>
          </a:bodyPr>
          <a:lstStyle/>
          <a:p>
            <a:pPr marL="0" lvl="0" indent="0">
              <a:spcAft>
                <a:spcPts val="0"/>
              </a:spcAft>
              <a:buClr>
                <a:srgbClr val="000000"/>
              </a:buClr>
              <a:buNone/>
              <a:tabLst>
                <a:tab pos="180340" algn="l"/>
                <a:tab pos="270510" algn="l"/>
              </a:tabLst>
            </a:pPr>
            <a:r>
              <a:rPr lang="en-GB" sz="8800" dirty="0">
                <a:solidFill>
                  <a:schemeClr val="bg1"/>
                </a:solidFill>
                <a:latin typeface="Arial" panose="020B0604020202020204" pitchFamily="34" charset="0"/>
                <a:ea typeface="Times New Roman" panose="02020603050405020304" pitchFamily="18" charset="0"/>
              </a:rPr>
              <a:t>Sparring in Boxing can take several forms as follows</a:t>
            </a:r>
            <a:endParaRPr lang="en-GB" sz="6600" dirty="0">
              <a:solidFill>
                <a:schemeClr val="bg1"/>
              </a:solidFill>
              <a:latin typeface="Times New Roman" panose="02020603050405020304" pitchFamily="18" charset="0"/>
              <a:ea typeface="Times New Roman" panose="02020603050405020304" pitchFamily="18" charset="0"/>
            </a:endParaRPr>
          </a:p>
          <a:p>
            <a:pPr marL="0" indent="0">
              <a:spcAft>
                <a:spcPts val="0"/>
              </a:spcAft>
              <a:buNone/>
              <a:tabLst>
                <a:tab pos="180340" algn="l"/>
                <a:tab pos="270510" algn="l"/>
              </a:tabLst>
            </a:pPr>
            <a:endParaRPr lang="en-GB" sz="6600" dirty="0">
              <a:solidFill>
                <a:schemeClr val="bg1"/>
              </a:solidFill>
              <a:latin typeface="Times New Roman" panose="02020603050405020304" pitchFamily="18" charset="0"/>
              <a:ea typeface="Times New Roman" panose="02020603050405020304" pitchFamily="18" charset="0"/>
            </a:endParaRPr>
          </a:p>
          <a:p>
            <a:pPr marL="457200" indent="-457200">
              <a:spcAft>
                <a:spcPts val="0"/>
              </a:spcAft>
              <a:tabLst>
                <a:tab pos="180340" algn="l"/>
                <a:tab pos="270510" algn="l"/>
                <a:tab pos="630555" algn="l"/>
              </a:tabLst>
            </a:pPr>
            <a:r>
              <a:rPr lang="en-GB" sz="8800" dirty="0">
                <a:solidFill>
                  <a:schemeClr val="bg1"/>
                </a:solidFill>
                <a:latin typeface="Arial" panose="020B0604020202020204" pitchFamily="34" charset="0"/>
                <a:ea typeface="Times New Roman" panose="02020603050405020304" pitchFamily="18" charset="0"/>
              </a:rPr>
              <a:t>	</a:t>
            </a:r>
            <a:r>
              <a:rPr lang="en-GB" sz="8800" b="1" dirty="0" smtClean="0">
                <a:solidFill>
                  <a:schemeClr val="bg1"/>
                </a:solidFill>
                <a:latin typeface="Arial" panose="020B0604020202020204" pitchFamily="34" charset="0"/>
                <a:ea typeface="Times New Roman" panose="02020603050405020304" pitchFamily="18" charset="0"/>
              </a:rPr>
              <a:t>Technique </a:t>
            </a:r>
            <a:r>
              <a:rPr lang="en-GB" sz="8800" b="1" dirty="0">
                <a:solidFill>
                  <a:schemeClr val="bg1"/>
                </a:solidFill>
                <a:latin typeface="Arial" panose="020B0604020202020204" pitchFamily="34" charset="0"/>
                <a:ea typeface="Times New Roman" panose="02020603050405020304" pitchFamily="18" charset="0"/>
              </a:rPr>
              <a:t>Sparring</a:t>
            </a:r>
            <a:r>
              <a:rPr lang="en-GB" sz="8800" dirty="0">
                <a:solidFill>
                  <a:schemeClr val="bg1"/>
                </a:solidFill>
                <a:latin typeface="Arial" panose="020B0604020202020204" pitchFamily="34" charset="0"/>
                <a:ea typeface="Times New Roman" panose="02020603050405020304" pitchFamily="18" charset="0"/>
              </a:rPr>
              <a:t> – where a specific skill is developed. Usually the speed is controlled and the sparring partner acts in a semi passive role, for example, lead hand to the head with a block as a defence. Technique sparring is vital for the beginner. This activity can be done on the gym floor with mass participation, can be supervised by Level 1 and does not need to be logged</a:t>
            </a:r>
            <a:r>
              <a:rPr lang="en-GB" sz="8800" dirty="0">
                <a:latin typeface="Arial" panose="020B0604020202020204" pitchFamily="34" charset="0"/>
                <a:ea typeface="Times New Roman" panose="02020603050405020304" pitchFamily="18" charset="0"/>
              </a:rPr>
              <a:t>.</a:t>
            </a:r>
            <a:endParaRPr lang="en-GB" sz="6600" dirty="0">
              <a:latin typeface="Times New Roman" panose="02020603050405020304" pitchFamily="18" charset="0"/>
              <a:ea typeface="Times New Roman" panose="02020603050405020304" pitchFamily="18" charset="0"/>
            </a:endParaRPr>
          </a:p>
          <a:p>
            <a:pPr marL="0" indent="0">
              <a:spcAft>
                <a:spcPts val="0"/>
              </a:spcAft>
              <a:buNone/>
              <a:tabLst>
                <a:tab pos="180340" algn="l"/>
                <a:tab pos="270510" algn="l"/>
              </a:tabLst>
            </a:pPr>
            <a:r>
              <a:rPr lang="en-GB" sz="8800" dirty="0">
                <a:latin typeface="Arial" panose="020B0604020202020204" pitchFamily="34" charset="0"/>
                <a:ea typeface="Times New Roman" panose="02020603050405020304" pitchFamily="18" charset="0"/>
              </a:rPr>
              <a:t>			</a:t>
            </a:r>
            <a:endParaRPr lang="en-GB" dirty="0"/>
          </a:p>
        </p:txBody>
      </p:sp>
    </p:spTree>
    <p:extLst>
      <p:ext uri="{BB962C8B-B14F-4D97-AF65-F5344CB8AC3E}">
        <p14:creationId xmlns:p14="http://schemas.microsoft.com/office/powerpoint/2010/main" val="2469138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a:bodyPr>
          <a:lstStyle/>
          <a:p>
            <a:pPr algn="ctr"/>
            <a:r>
              <a:rPr lang="en-GB" b="1" dirty="0" smtClean="0">
                <a:solidFill>
                  <a:schemeClr val="bg1"/>
                </a:solidFill>
              </a:rPr>
              <a:t>SPARRING</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fontScale="25000" lnSpcReduction="20000"/>
          </a:bodyPr>
          <a:lstStyle/>
          <a:p>
            <a:pPr marL="457200" indent="-457200">
              <a:spcAft>
                <a:spcPts val="0"/>
              </a:spcAft>
              <a:tabLst>
                <a:tab pos="180340" algn="l"/>
                <a:tab pos="270510" algn="l"/>
                <a:tab pos="630555" algn="l"/>
              </a:tabLst>
            </a:pPr>
            <a:r>
              <a:rPr lang="en-GB" sz="7200" b="1" dirty="0" smtClean="0">
                <a:solidFill>
                  <a:schemeClr val="bg1"/>
                </a:solidFill>
                <a:latin typeface="Arial" panose="020B0604020202020204" pitchFamily="34" charset="0"/>
                <a:ea typeface="Times New Roman" panose="02020603050405020304" pitchFamily="18" charset="0"/>
              </a:rPr>
              <a:t>Conditioned </a:t>
            </a:r>
            <a:r>
              <a:rPr lang="en-GB" sz="7200" b="1" dirty="0">
                <a:solidFill>
                  <a:schemeClr val="bg1"/>
                </a:solidFill>
                <a:latin typeface="Arial" panose="020B0604020202020204" pitchFamily="34" charset="0"/>
                <a:ea typeface="Times New Roman" panose="02020603050405020304" pitchFamily="18" charset="0"/>
              </a:rPr>
              <a:t>Sparring</a:t>
            </a:r>
            <a:r>
              <a:rPr lang="en-GB" sz="7200" dirty="0">
                <a:solidFill>
                  <a:schemeClr val="bg1"/>
                </a:solidFill>
                <a:latin typeface="Arial" panose="020B0604020202020204" pitchFamily="34" charset="0"/>
                <a:ea typeface="Times New Roman" panose="02020603050405020304" pitchFamily="18" charset="0"/>
              </a:rPr>
              <a:t> – In conditioned sparring, you set a condition (or several conditions) that each boxer must follow. The speed is more realistic than a technique spar but the power is usually kept quite low. The Sparring is generally aimed at skill development for an individual. </a:t>
            </a:r>
            <a:r>
              <a:rPr lang="en-GB" sz="7200" b="1" dirty="0">
                <a:solidFill>
                  <a:schemeClr val="bg1"/>
                </a:solidFill>
                <a:latin typeface="Arial" panose="020B0604020202020204" pitchFamily="34" charset="0"/>
                <a:ea typeface="Times New Roman" panose="02020603050405020304" pitchFamily="18" charset="0"/>
              </a:rPr>
              <a:t>Typically 80%of sparring is conditioned.</a:t>
            </a:r>
            <a:r>
              <a:rPr lang="en-GB" sz="7200" dirty="0">
                <a:solidFill>
                  <a:schemeClr val="bg1"/>
                </a:solidFill>
                <a:latin typeface="Arial" panose="020B0604020202020204" pitchFamily="34" charset="0"/>
                <a:ea typeface="Times New Roman" panose="02020603050405020304" pitchFamily="18" charset="0"/>
              </a:rPr>
              <a:t> </a:t>
            </a:r>
            <a:endParaRPr lang="en-GB" sz="7200" dirty="0">
              <a:solidFill>
                <a:schemeClr val="bg1"/>
              </a:solidFill>
              <a:latin typeface="Times New Roman" panose="02020603050405020304" pitchFamily="18" charset="0"/>
              <a:ea typeface="Times New Roman" panose="02020603050405020304" pitchFamily="18" charset="0"/>
            </a:endParaRPr>
          </a:p>
          <a:p>
            <a:pPr marL="0" indent="0">
              <a:spcAft>
                <a:spcPts val="0"/>
              </a:spcAft>
              <a:buNone/>
              <a:tabLst>
                <a:tab pos="180340" algn="l"/>
                <a:tab pos="270510" algn="l"/>
                <a:tab pos="630555" algn="l"/>
              </a:tabLst>
            </a:pPr>
            <a:endParaRPr lang="en-GB" sz="7200" dirty="0">
              <a:solidFill>
                <a:schemeClr val="bg1"/>
              </a:solidFill>
              <a:latin typeface="Times New Roman" panose="02020603050405020304" pitchFamily="18" charset="0"/>
              <a:ea typeface="Times New Roman" panose="02020603050405020304" pitchFamily="18" charset="0"/>
            </a:endParaRPr>
          </a:p>
          <a:p>
            <a:pPr marL="457200" indent="-457200">
              <a:spcAft>
                <a:spcPts val="0"/>
              </a:spcAft>
              <a:tabLst>
                <a:tab pos="180340" algn="l"/>
                <a:tab pos="270510" algn="l"/>
                <a:tab pos="630555" algn="l"/>
              </a:tabLst>
            </a:pPr>
            <a:r>
              <a:rPr lang="en-GB" sz="7200" dirty="0">
                <a:solidFill>
                  <a:schemeClr val="bg1"/>
                </a:solidFill>
                <a:latin typeface="Arial" panose="020B0604020202020204" pitchFamily="34" charset="0"/>
                <a:ea typeface="Times New Roman" panose="02020603050405020304" pitchFamily="18" charset="0"/>
              </a:rPr>
              <a:t>	An example of a conditioned spar is;</a:t>
            </a:r>
            <a:endParaRPr lang="en-GB" sz="7200" dirty="0">
              <a:solidFill>
                <a:schemeClr val="bg1"/>
              </a:solidFill>
              <a:latin typeface="Times New Roman" panose="02020603050405020304" pitchFamily="18" charset="0"/>
              <a:ea typeface="Times New Roman" panose="02020603050405020304" pitchFamily="18" charset="0"/>
            </a:endParaRPr>
          </a:p>
          <a:p>
            <a:pPr marL="0" indent="0">
              <a:spcAft>
                <a:spcPts val="0"/>
              </a:spcAft>
              <a:buNone/>
              <a:tabLst>
                <a:tab pos="180340" algn="l"/>
                <a:tab pos="270510" algn="l"/>
                <a:tab pos="630555" algn="l"/>
              </a:tabLst>
            </a:pPr>
            <a:endParaRPr lang="en-GB" sz="7200" dirty="0">
              <a:solidFill>
                <a:schemeClr val="bg1"/>
              </a:solidFill>
              <a:latin typeface="Times New Roman" panose="02020603050405020304" pitchFamily="18" charset="0"/>
              <a:ea typeface="Times New Roman" panose="02020603050405020304" pitchFamily="18" charset="0"/>
            </a:endParaRPr>
          </a:p>
          <a:p>
            <a:pPr marL="457200" indent="-457200">
              <a:spcAft>
                <a:spcPts val="0"/>
              </a:spcAft>
              <a:tabLst>
                <a:tab pos="180340" algn="l"/>
                <a:tab pos="270510" algn="l"/>
                <a:tab pos="630555" algn="l"/>
              </a:tabLst>
            </a:pPr>
            <a:r>
              <a:rPr lang="en-GB" sz="7200" dirty="0">
                <a:solidFill>
                  <a:schemeClr val="bg1"/>
                </a:solidFill>
                <a:latin typeface="Arial" panose="020B0604020202020204" pitchFamily="34" charset="0"/>
                <a:ea typeface="Times New Roman" panose="02020603050405020304" pitchFamily="18" charset="0"/>
              </a:rPr>
              <a:t>Boxer A is only allowed to throw a straight lead or rear hand to the head.</a:t>
            </a:r>
            <a:endParaRPr lang="en-GB" sz="7200" dirty="0">
              <a:solidFill>
                <a:schemeClr val="bg1"/>
              </a:solidFill>
              <a:latin typeface="Times New Roman" panose="02020603050405020304" pitchFamily="18" charset="0"/>
              <a:ea typeface="Times New Roman" panose="02020603050405020304" pitchFamily="18" charset="0"/>
            </a:endParaRPr>
          </a:p>
          <a:p>
            <a:pPr marL="0" indent="0">
              <a:spcAft>
                <a:spcPts val="0"/>
              </a:spcAft>
              <a:buNone/>
              <a:tabLst>
                <a:tab pos="180340" algn="l"/>
                <a:tab pos="270510" algn="l"/>
                <a:tab pos="630555" algn="l"/>
              </a:tabLst>
            </a:pPr>
            <a:endParaRPr lang="en-GB" sz="7200" dirty="0">
              <a:solidFill>
                <a:schemeClr val="bg1"/>
              </a:solidFill>
              <a:latin typeface="Times New Roman" panose="02020603050405020304" pitchFamily="18" charset="0"/>
              <a:ea typeface="Times New Roman" panose="02020603050405020304" pitchFamily="18" charset="0"/>
            </a:endParaRPr>
          </a:p>
          <a:p>
            <a:pPr marL="457200" indent="-457200">
              <a:spcAft>
                <a:spcPts val="0"/>
              </a:spcAft>
              <a:tabLst>
                <a:tab pos="180340" algn="l"/>
                <a:tab pos="270510" algn="l"/>
                <a:tab pos="630555" algn="l"/>
              </a:tabLst>
            </a:pPr>
            <a:r>
              <a:rPr lang="en-GB" sz="7200" dirty="0">
                <a:solidFill>
                  <a:schemeClr val="bg1"/>
                </a:solidFill>
                <a:latin typeface="Arial" panose="020B0604020202020204" pitchFamily="34" charset="0"/>
                <a:ea typeface="Times New Roman" panose="02020603050405020304" pitchFamily="18" charset="0"/>
              </a:rPr>
              <a:t>Boxer B may only use hand defences</a:t>
            </a:r>
            <a:endParaRPr lang="en-GB" sz="7200" dirty="0">
              <a:solidFill>
                <a:schemeClr val="bg1"/>
              </a:solidFill>
              <a:latin typeface="Times New Roman" panose="02020603050405020304" pitchFamily="18" charset="0"/>
              <a:ea typeface="Times New Roman" panose="02020603050405020304" pitchFamily="18" charset="0"/>
            </a:endParaRPr>
          </a:p>
          <a:p>
            <a:pPr marL="0" indent="0">
              <a:spcAft>
                <a:spcPts val="0"/>
              </a:spcAft>
              <a:buNone/>
              <a:tabLst>
                <a:tab pos="180340" algn="l"/>
                <a:tab pos="270510" algn="l"/>
                <a:tab pos="630555" algn="l"/>
              </a:tabLst>
            </a:pPr>
            <a:endParaRPr lang="en-GB" sz="7200" dirty="0">
              <a:solidFill>
                <a:schemeClr val="bg1"/>
              </a:solidFill>
              <a:latin typeface="Times New Roman" panose="02020603050405020304" pitchFamily="18" charset="0"/>
              <a:ea typeface="Times New Roman" panose="02020603050405020304" pitchFamily="18" charset="0"/>
            </a:endParaRPr>
          </a:p>
          <a:p>
            <a:pPr marL="457200" indent="-457200">
              <a:spcAft>
                <a:spcPts val="0"/>
              </a:spcAft>
              <a:tabLst>
                <a:tab pos="180340" algn="l"/>
                <a:tab pos="270510" algn="l"/>
                <a:tab pos="630555" algn="l"/>
              </a:tabLst>
            </a:pPr>
            <a:r>
              <a:rPr lang="en-GB" sz="7200" dirty="0">
                <a:solidFill>
                  <a:schemeClr val="bg1"/>
                </a:solidFill>
                <a:latin typeface="Arial" panose="020B0604020202020204" pitchFamily="34" charset="0"/>
                <a:ea typeface="Times New Roman" panose="02020603050405020304" pitchFamily="18" charset="0"/>
              </a:rPr>
              <a:t>After a given period the boxers swap roles.</a:t>
            </a:r>
            <a:endParaRPr lang="en-GB" sz="7200" dirty="0">
              <a:solidFill>
                <a:schemeClr val="bg1"/>
              </a:solidFill>
              <a:latin typeface="Times New Roman" panose="02020603050405020304" pitchFamily="18" charset="0"/>
              <a:ea typeface="Times New Roman" panose="02020603050405020304" pitchFamily="18" charset="0"/>
            </a:endParaRPr>
          </a:p>
          <a:p>
            <a:pPr marL="0" indent="0">
              <a:spcAft>
                <a:spcPts val="0"/>
              </a:spcAft>
              <a:buNone/>
              <a:tabLst>
                <a:tab pos="180340" algn="l"/>
                <a:tab pos="270510" algn="l"/>
                <a:tab pos="630555" algn="l"/>
              </a:tabLst>
            </a:pPr>
            <a:endParaRPr lang="en-GB" sz="7200" dirty="0">
              <a:solidFill>
                <a:schemeClr val="bg1"/>
              </a:solidFill>
              <a:latin typeface="Times New Roman" panose="02020603050405020304" pitchFamily="18" charset="0"/>
              <a:ea typeface="Times New Roman" panose="02020603050405020304" pitchFamily="18" charset="0"/>
            </a:endParaRPr>
          </a:p>
          <a:p>
            <a:pPr marL="457200" indent="-457200">
              <a:spcAft>
                <a:spcPts val="0"/>
              </a:spcAft>
              <a:tabLst>
                <a:tab pos="180340" algn="l"/>
                <a:tab pos="270510" algn="l"/>
                <a:tab pos="630555" algn="l"/>
              </a:tabLst>
            </a:pPr>
            <a:r>
              <a:rPr lang="en-GB" sz="7200" dirty="0">
                <a:solidFill>
                  <a:schemeClr val="bg1"/>
                </a:solidFill>
                <a:latin typeface="Arial" panose="020B0604020202020204" pitchFamily="34" charset="0"/>
                <a:ea typeface="Times New Roman" panose="02020603050405020304" pitchFamily="18" charset="0"/>
              </a:rPr>
              <a:t>This activity is to be undertaken  in a boxing ring it must not involve heavy shots to either boxer and does not require to be logged but must be supervised by a Level 2 Coach all boxers must wear head guards, gum shields, abdominal protectors and sparring gloves. </a:t>
            </a:r>
            <a:endParaRPr lang="en-GB" sz="7200" dirty="0">
              <a:solidFill>
                <a:schemeClr val="bg1"/>
              </a:solidFill>
              <a:latin typeface="Times New Roman" panose="02020603050405020304" pitchFamily="18" charset="0"/>
              <a:ea typeface="Times New Roman" panose="02020603050405020304" pitchFamily="18" charset="0"/>
            </a:endParaRPr>
          </a:p>
          <a:p>
            <a:pPr marL="0" indent="0">
              <a:spcAft>
                <a:spcPts val="0"/>
              </a:spcAft>
              <a:buNone/>
              <a:tabLst>
                <a:tab pos="180340" algn="l"/>
                <a:tab pos="270510" algn="l"/>
              </a:tabLst>
            </a:pPr>
            <a:r>
              <a:rPr lang="en-GB" sz="8800" dirty="0">
                <a:latin typeface="Arial" panose="020B0604020202020204" pitchFamily="34" charset="0"/>
                <a:ea typeface="Times New Roman" panose="02020603050405020304" pitchFamily="18" charset="0"/>
              </a:rPr>
              <a:t>			</a:t>
            </a:r>
            <a:endParaRPr lang="en-GB" dirty="0">
              <a:solidFill>
                <a:schemeClr val="bg1"/>
              </a:solidFill>
            </a:endParaRPr>
          </a:p>
          <a:p>
            <a:endParaRPr lang="en-GB" dirty="0">
              <a:solidFill>
                <a:schemeClr val="bg1"/>
              </a:solidFill>
            </a:endParaRPr>
          </a:p>
          <a:p>
            <a:endParaRPr lang="en-GB" dirty="0"/>
          </a:p>
        </p:txBody>
      </p:sp>
    </p:spTree>
    <p:extLst>
      <p:ext uri="{BB962C8B-B14F-4D97-AF65-F5344CB8AC3E}">
        <p14:creationId xmlns:p14="http://schemas.microsoft.com/office/powerpoint/2010/main" val="1543293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a:bodyPr>
          <a:lstStyle/>
          <a:p>
            <a:pPr algn="ctr"/>
            <a:r>
              <a:rPr lang="en-GB" b="1" dirty="0" smtClean="0">
                <a:solidFill>
                  <a:schemeClr val="bg1"/>
                </a:solidFill>
              </a:rPr>
              <a:t>SPARRING</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fontScale="25000" lnSpcReduction="20000"/>
          </a:bodyPr>
          <a:lstStyle/>
          <a:p>
            <a:pPr marL="0" indent="0">
              <a:spcAft>
                <a:spcPts val="0"/>
              </a:spcAft>
              <a:buNone/>
              <a:tabLst>
                <a:tab pos="180340" algn="l"/>
                <a:tab pos="270510" algn="l"/>
              </a:tabLst>
            </a:pPr>
            <a:r>
              <a:rPr lang="en-GB" sz="8800" dirty="0">
                <a:highlight>
                  <a:srgbClr val="FF0000"/>
                </a:highlight>
                <a:latin typeface="Arial" panose="020B0604020202020204" pitchFamily="34" charset="0"/>
                <a:ea typeface="Times New Roman" panose="02020603050405020304" pitchFamily="18" charset="0"/>
              </a:rPr>
              <a:t> </a:t>
            </a:r>
            <a:endParaRPr lang="en-GB" sz="6600" dirty="0">
              <a:latin typeface="Times New Roman" panose="02020603050405020304" pitchFamily="18" charset="0"/>
              <a:ea typeface="Times New Roman" panose="02020603050405020304" pitchFamily="18" charset="0"/>
            </a:endParaRPr>
          </a:p>
          <a:p>
            <a:pPr marL="0" indent="0">
              <a:spcAft>
                <a:spcPts val="0"/>
              </a:spcAft>
              <a:buNone/>
              <a:tabLst>
                <a:tab pos="180340" algn="l"/>
                <a:tab pos="270510" algn="l"/>
                <a:tab pos="630555" algn="l"/>
              </a:tabLst>
            </a:pPr>
            <a:r>
              <a:rPr lang="en-GB" sz="8800" b="1" dirty="0" smtClean="0">
                <a:solidFill>
                  <a:schemeClr val="bg1"/>
                </a:solidFill>
                <a:latin typeface="Arial" panose="020B0604020202020204" pitchFamily="34" charset="0"/>
                <a:ea typeface="Times New Roman" panose="02020603050405020304" pitchFamily="18" charset="0"/>
              </a:rPr>
              <a:t>Open </a:t>
            </a:r>
            <a:r>
              <a:rPr lang="en-GB" sz="8800" b="1" dirty="0">
                <a:solidFill>
                  <a:schemeClr val="bg1"/>
                </a:solidFill>
                <a:latin typeface="Arial" panose="020B0604020202020204" pitchFamily="34" charset="0"/>
                <a:ea typeface="Times New Roman" panose="02020603050405020304" pitchFamily="18" charset="0"/>
              </a:rPr>
              <a:t>Sparring</a:t>
            </a:r>
            <a:r>
              <a:rPr lang="en-GB" sz="8800" dirty="0">
                <a:solidFill>
                  <a:schemeClr val="bg1"/>
                </a:solidFill>
                <a:latin typeface="Arial" panose="020B0604020202020204" pitchFamily="34" charset="0"/>
                <a:ea typeface="Times New Roman" panose="02020603050405020304" pitchFamily="18" charset="0"/>
              </a:rPr>
              <a:t> – where the range of punches and defences are unlimited. Punches and footwork are at full speed. Even in open sparring, the power is reduced. Coach feedback and correction is given on the move so that the flow is uninterrupted. Open sparring is not a contest, it is still a learning experience under conditions which start to approach the intensity of a s contest. This activity must be conducted in a boxing ring where conditions are as to wear head guards, gum shields, abdominal protectors and sparring gloves. This must be logged and closely monitored by Level 2 coach with strict adherence to the unit Risk Assessment.</a:t>
            </a:r>
            <a:endParaRPr lang="en-GB" sz="6600" dirty="0">
              <a:solidFill>
                <a:schemeClr val="bg1"/>
              </a:solidFill>
              <a:latin typeface="Times New Roman" panose="02020603050405020304" pitchFamily="18" charset="0"/>
              <a:ea typeface="Times New Roman" panose="02020603050405020304" pitchFamily="18" charset="0"/>
            </a:endParaRPr>
          </a:p>
          <a:p>
            <a:endParaRPr lang="en-GB" dirty="0">
              <a:solidFill>
                <a:schemeClr val="bg1"/>
              </a:solidFill>
            </a:endParaRPr>
          </a:p>
          <a:p>
            <a:endParaRPr lang="en-GB" dirty="0">
              <a:solidFill>
                <a:schemeClr val="bg1"/>
              </a:solidFill>
            </a:endParaRPr>
          </a:p>
          <a:p>
            <a:endParaRPr lang="en-GB" dirty="0"/>
          </a:p>
        </p:txBody>
      </p:sp>
    </p:spTree>
    <p:extLst>
      <p:ext uri="{BB962C8B-B14F-4D97-AF65-F5344CB8AC3E}">
        <p14:creationId xmlns:p14="http://schemas.microsoft.com/office/powerpoint/2010/main" val="697400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r>
              <a:rPr lang="en-GB" b="1" dirty="0" smtClean="0">
                <a:solidFill>
                  <a:schemeClr val="bg1"/>
                </a:solidFill>
              </a:rPr>
              <a:t>SPARRING RISK</a:t>
            </a:r>
            <a:endParaRPr lang="en-GB" b="1" dirty="0">
              <a:solidFill>
                <a:schemeClr val="bg1"/>
              </a:solidFill>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200126697"/>
              </p:ext>
            </p:extLst>
          </p:nvPr>
        </p:nvGraphicFramePr>
        <p:xfrm>
          <a:off x="603250" y="1423352"/>
          <a:ext cx="7886700" cy="4770120"/>
        </p:xfrm>
        <a:graphic>
          <a:graphicData uri="http://schemas.openxmlformats.org/drawingml/2006/table">
            <a:tbl>
              <a:tblPr firstRow="1" firstCol="1" lastRow="1" lastCol="1" bandRow="1" bandCol="1"/>
              <a:tblGrid>
                <a:gridCol w="553983"/>
                <a:gridCol w="1512541"/>
                <a:gridCol w="2952336"/>
                <a:gridCol w="796280"/>
                <a:gridCol w="1194700"/>
                <a:gridCol w="876860"/>
              </a:tblGrid>
              <a:tr h="510118">
                <a:tc>
                  <a:txBody>
                    <a:bodyPr/>
                    <a:lstStyle/>
                    <a:p>
                      <a:pPr algn="ctr" fontAlgn="base" hangingPunct="0">
                        <a:spcAft>
                          <a:spcPts val="0"/>
                        </a:spcAft>
                      </a:pPr>
                      <a:r>
                        <a:rPr lang="en-GB" sz="900" b="1" kern="1100" dirty="0">
                          <a:effectLst/>
                          <a:latin typeface="Arial"/>
                          <a:ea typeface="PMingLiU"/>
                        </a:rPr>
                        <a:t>Hazard</a:t>
                      </a:r>
                      <a:endParaRPr lang="en-GB" sz="900" dirty="0">
                        <a:effectLst/>
                        <a:latin typeface="Times New Roman"/>
                        <a:ea typeface="Times New Roman"/>
                      </a:endParaRPr>
                    </a:p>
                    <a:p>
                      <a:pPr algn="ctr" fontAlgn="base" hangingPunct="0">
                        <a:spcAft>
                          <a:spcPts val="0"/>
                        </a:spcAft>
                      </a:pPr>
                      <a:r>
                        <a:rPr lang="en-GB" sz="800" b="1" kern="1100" dirty="0">
                          <a:solidFill>
                            <a:srgbClr val="0000FF"/>
                          </a:solidFill>
                          <a:effectLst/>
                          <a:latin typeface="Arial"/>
                          <a:ea typeface="PMingLiU"/>
                        </a:rPr>
                        <a:t>Ref</a:t>
                      </a:r>
                      <a:endParaRPr lang="en-GB" sz="900" dirty="0">
                        <a:effectLst/>
                        <a:latin typeface="Times New Roman"/>
                        <a:ea typeface="Times New Roman"/>
                      </a:endParaRPr>
                    </a:p>
                  </a:txBody>
                  <a:tcPr marL="60409" marR="60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ase" hangingPunct="0">
                        <a:spcAft>
                          <a:spcPts val="0"/>
                        </a:spcAft>
                      </a:pPr>
                      <a:r>
                        <a:rPr lang="en-GB" sz="900" b="1" kern="1100">
                          <a:effectLst/>
                          <a:latin typeface="Arial"/>
                          <a:ea typeface="PMingLiU"/>
                        </a:rPr>
                        <a:t>RISK Associated with Hazard</a:t>
                      </a:r>
                      <a:endParaRPr lang="en-GB" sz="900">
                        <a:effectLst/>
                        <a:latin typeface="Times New Roman"/>
                        <a:ea typeface="Times New Roman"/>
                      </a:endParaRPr>
                    </a:p>
                    <a:p>
                      <a:pPr algn="ctr" fontAlgn="base" hangingPunct="0">
                        <a:spcAft>
                          <a:spcPts val="0"/>
                        </a:spcAft>
                      </a:pPr>
                      <a:r>
                        <a:rPr lang="en-GB" sz="800" b="1" kern="1100">
                          <a:solidFill>
                            <a:srgbClr val="0000FF"/>
                          </a:solidFill>
                          <a:effectLst/>
                          <a:latin typeface="Arial"/>
                          <a:ea typeface="PMingLiU"/>
                        </a:rPr>
                        <a:t>(How people may be harmed – type of injury or ill health)</a:t>
                      </a:r>
                      <a:endParaRPr lang="en-GB" sz="900">
                        <a:effectLst/>
                        <a:latin typeface="Times New Roman"/>
                        <a:ea typeface="Times New Roman"/>
                      </a:endParaRPr>
                    </a:p>
                  </a:txBody>
                  <a:tcPr marL="60409" marR="60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ase" hangingPunct="0">
                        <a:spcAft>
                          <a:spcPts val="0"/>
                        </a:spcAft>
                      </a:pPr>
                      <a:r>
                        <a:rPr lang="en-GB" sz="900" b="1" kern="1100">
                          <a:effectLst/>
                          <a:latin typeface="Arial"/>
                          <a:ea typeface="PMingLiU"/>
                        </a:rPr>
                        <a:t>Existing Control Measures</a:t>
                      </a:r>
                      <a:endParaRPr lang="en-GB" sz="900">
                        <a:effectLst/>
                        <a:latin typeface="Times New Roman"/>
                        <a:ea typeface="Times New Roman"/>
                      </a:endParaRPr>
                    </a:p>
                    <a:p>
                      <a:pPr algn="ctr" fontAlgn="base" hangingPunct="0">
                        <a:spcAft>
                          <a:spcPts val="0"/>
                        </a:spcAft>
                      </a:pPr>
                      <a:r>
                        <a:rPr lang="en-GB" sz="800" b="1" kern="1100">
                          <a:solidFill>
                            <a:srgbClr val="0000FF"/>
                          </a:solidFill>
                          <a:effectLst/>
                          <a:latin typeface="Arial"/>
                          <a:ea typeface="PMingLiU"/>
                        </a:rPr>
                        <a:t>(Note 2)</a:t>
                      </a:r>
                      <a:endParaRPr lang="en-GB" sz="900">
                        <a:effectLst/>
                        <a:latin typeface="Times New Roman"/>
                        <a:ea typeface="Times New Roman"/>
                      </a:endParaRPr>
                    </a:p>
                  </a:txBody>
                  <a:tcPr marL="60409" marR="60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ase" hangingPunct="0">
                        <a:spcAft>
                          <a:spcPts val="0"/>
                        </a:spcAft>
                      </a:pPr>
                      <a:r>
                        <a:rPr lang="en-GB" sz="900" b="1" kern="1100">
                          <a:effectLst/>
                          <a:latin typeface="Arial"/>
                          <a:ea typeface="PMingLiU"/>
                        </a:rPr>
                        <a:t>Risk Rating</a:t>
                      </a:r>
                      <a:endParaRPr lang="en-GB" sz="900">
                        <a:effectLst/>
                        <a:latin typeface="Times New Roman"/>
                        <a:ea typeface="Times New Roman"/>
                      </a:endParaRPr>
                    </a:p>
                    <a:p>
                      <a:pPr algn="ctr" fontAlgn="base" hangingPunct="0">
                        <a:spcAft>
                          <a:spcPts val="0"/>
                        </a:spcAft>
                      </a:pPr>
                      <a:r>
                        <a:rPr lang="en-GB" sz="800" b="1" kern="1100">
                          <a:solidFill>
                            <a:srgbClr val="0000FF"/>
                          </a:solidFill>
                          <a:effectLst/>
                          <a:latin typeface="Arial"/>
                          <a:ea typeface="PMingLiU"/>
                        </a:rPr>
                        <a:t> </a:t>
                      </a:r>
                      <a:endParaRPr lang="en-GB" sz="900">
                        <a:effectLst/>
                        <a:latin typeface="Times New Roman"/>
                        <a:ea typeface="Times New Roman"/>
                      </a:endParaRPr>
                    </a:p>
                  </a:txBody>
                  <a:tcPr marL="60409" marR="60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ase" hangingPunct="0">
                        <a:spcAft>
                          <a:spcPts val="0"/>
                        </a:spcAft>
                      </a:pPr>
                      <a:r>
                        <a:rPr lang="en-GB" sz="900" b="1" kern="1100">
                          <a:effectLst/>
                          <a:latin typeface="Arial"/>
                          <a:ea typeface="PMingLiU"/>
                        </a:rPr>
                        <a:t>Additional Controls Required</a:t>
                      </a:r>
                      <a:endParaRPr lang="en-GB" sz="900">
                        <a:effectLst/>
                        <a:latin typeface="Times New Roman"/>
                        <a:ea typeface="Times New Roman"/>
                      </a:endParaRPr>
                    </a:p>
                    <a:p>
                      <a:pPr algn="ctr" fontAlgn="base" hangingPunct="0">
                        <a:spcAft>
                          <a:spcPts val="0"/>
                        </a:spcAft>
                      </a:pPr>
                      <a:r>
                        <a:rPr lang="en-GB" sz="800" b="1" kern="1100">
                          <a:solidFill>
                            <a:srgbClr val="0000FF"/>
                          </a:solidFill>
                          <a:effectLst/>
                          <a:latin typeface="Arial"/>
                          <a:ea typeface="PMingLiU"/>
                        </a:rPr>
                        <a:t>(Note 2)</a:t>
                      </a:r>
                      <a:endParaRPr lang="en-GB" sz="900">
                        <a:effectLst/>
                        <a:latin typeface="Times New Roman"/>
                        <a:ea typeface="Times New Roman"/>
                      </a:endParaRPr>
                    </a:p>
                  </a:txBody>
                  <a:tcPr marL="60409" marR="60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ase" hangingPunct="0">
                        <a:spcAft>
                          <a:spcPts val="0"/>
                        </a:spcAft>
                      </a:pPr>
                      <a:r>
                        <a:rPr lang="en-GB" sz="900" b="1" kern="1100">
                          <a:effectLst/>
                          <a:latin typeface="Arial"/>
                          <a:ea typeface="PMingLiU"/>
                        </a:rPr>
                        <a:t>Review frequency</a:t>
                      </a:r>
                      <a:endParaRPr lang="en-GB" sz="900">
                        <a:effectLst/>
                        <a:latin typeface="Times New Roman"/>
                        <a:ea typeface="Times New Roman"/>
                      </a:endParaRPr>
                    </a:p>
                    <a:p>
                      <a:pPr algn="ctr" fontAlgn="base" hangingPunct="0">
                        <a:spcAft>
                          <a:spcPts val="0"/>
                        </a:spcAft>
                      </a:pPr>
                      <a:r>
                        <a:rPr lang="en-GB" sz="800" b="1" kern="1100">
                          <a:solidFill>
                            <a:srgbClr val="0000FF"/>
                          </a:solidFill>
                          <a:effectLst/>
                          <a:latin typeface="Arial"/>
                          <a:ea typeface="PMingLiU"/>
                        </a:rPr>
                        <a:t>(Note 3)</a:t>
                      </a:r>
                      <a:endParaRPr lang="en-GB" sz="900">
                        <a:effectLst/>
                        <a:latin typeface="Times New Roman"/>
                        <a:ea typeface="Times New Roman"/>
                      </a:endParaRPr>
                    </a:p>
                  </a:txBody>
                  <a:tcPr marL="60409" marR="60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26533">
                <a:tc>
                  <a:txBody>
                    <a:bodyPr/>
                    <a:lstStyle/>
                    <a:p>
                      <a:pPr fontAlgn="base" hangingPunct="0">
                        <a:spcAft>
                          <a:spcPts val="0"/>
                        </a:spcAft>
                      </a:pPr>
                      <a:r>
                        <a:rPr lang="en-GB" sz="900" kern="1100">
                          <a:effectLst/>
                          <a:latin typeface="Arial"/>
                          <a:ea typeface="PMingLiU"/>
                        </a:rPr>
                        <a:t>01</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spcAft>
                          <a:spcPts val="0"/>
                        </a:spcAft>
                      </a:pPr>
                      <a:r>
                        <a:rPr lang="en-GB" sz="900" kern="1100">
                          <a:effectLst/>
                          <a:latin typeface="Arial"/>
                          <a:ea typeface="Times New Roman"/>
                        </a:rPr>
                        <a:t>Death from Brain Injury </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fontAlgn="base" hangingPunct="0">
                        <a:spcAft>
                          <a:spcPts val="0"/>
                        </a:spcAft>
                      </a:pPr>
                      <a:r>
                        <a:rPr lang="en-GB" sz="900" kern="1100" dirty="0">
                          <a:effectLst/>
                          <a:latin typeface="Arial"/>
                          <a:ea typeface="Times New Roman"/>
                        </a:rPr>
                        <a:t>Head Guards, Bandage inspections, Abdominal protectors, Qualified </a:t>
                      </a:r>
                      <a:r>
                        <a:rPr lang="en-GB" sz="900" kern="1100" dirty="0" smtClean="0">
                          <a:effectLst/>
                          <a:latin typeface="Arial"/>
                          <a:ea typeface="Times New Roman"/>
                        </a:rPr>
                        <a:t>England</a:t>
                      </a:r>
                      <a:r>
                        <a:rPr lang="en-GB" sz="900" kern="1100" baseline="0" dirty="0" smtClean="0">
                          <a:effectLst/>
                          <a:latin typeface="Arial"/>
                          <a:ea typeface="Times New Roman"/>
                        </a:rPr>
                        <a:t> Boxing</a:t>
                      </a:r>
                      <a:r>
                        <a:rPr lang="en-GB" sz="900" kern="1100" dirty="0" smtClean="0">
                          <a:effectLst/>
                          <a:latin typeface="Arial"/>
                          <a:ea typeface="Times New Roman"/>
                        </a:rPr>
                        <a:t> </a:t>
                      </a:r>
                      <a:r>
                        <a:rPr lang="en-GB" sz="900" kern="1100" dirty="0">
                          <a:effectLst/>
                          <a:latin typeface="Arial"/>
                          <a:ea typeface="Times New Roman"/>
                        </a:rPr>
                        <a:t>Level 2 Coach, annual medicals and Fit to box, pre sparring verbal confirmation of boxers consent to Spar are compulsory. Coaches to be qualified and in date and registered with the Army BA. All Boxers are to be registered through the Army BA. Boxers are categorised and matched according to Weight and Experience. 16oz gloves for sparring are compulsory. All Sparring is to be conducted in an approved ring as per the unit affiliation declaration.</a:t>
                      </a:r>
                      <a:endParaRPr lang="en-GB" sz="900" dirty="0">
                        <a:effectLst/>
                        <a:latin typeface="Times New Roman"/>
                        <a:ea typeface="Times New Roman"/>
                      </a:endParaRPr>
                    </a:p>
                    <a:p>
                      <a:pPr fontAlgn="base" hangingPunct="0">
                        <a:spcAft>
                          <a:spcPts val="0"/>
                        </a:spcAft>
                      </a:pPr>
                      <a:r>
                        <a:rPr lang="en-GB" sz="900" kern="1100" dirty="0">
                          <a:effectLst/>
                          <a:latin typeface="Arial"/>
                          <a:ea typeface="Times New Roman"/>
                        </a:rPr>
                        <a:t> </a:t>
                      </a:r>
                      <a:endParaRPr lang="en-GB" sz="900" dirty="0">
                        <a:effectLst/>
                        <a:latin typeface="Times New Roman"/>
                        <a:ea typeface="Times New Roman"/>
                      </a:endParaRPr>
                    </a:p>
                    <a:p>
                      <a:pPr fontAlgn="base" hangingPunct="0">
                        <a:spcAft>
                          <a:spcPts val="0"/>
                        </a:spcAft>
                      </a:pPr>
                      <a:r>
                        <a:rPr lang="en-GB" sz="900" kern="1100" dirty="0">
                          <a:effectLst/>
                          <a:latin typeface="Arial"/>
                          <a:ea typeface="Times New Roman"/>
                        </a:rPr>
                        <a:t>Coaches are to be aware of the local emergency procedures for their Gymnasium and Camp / Club.</a:t>
                      </a:r>
                      <a:endParaRPr lang="en-GB" sz="900" dirty="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ase" hangingPunct="0">
                        <a:spcAft>
                          <a:spcPts val="0"/>
                        </a:spcAft>
                      </a:pPr>
                      <a:r>
                        <a:rPr lang="en-GB" sz="900" kern="1100">
                          <a:effectLst/>
                          <a:latin typeface="Arial"/>
                          <a:ea typeface="PMingLiU"/>
                        </a:rPr>
                        <a:t>1 x 3 = 3</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a:spcAft>
                          <a:spcPts val="0"/>
                        </a:spcAft>
                      </a:pPr>
                      <a:r>
                        <a:rPr lang="en-GB" sz="900">
                          <a:effectLst/>
                          <a:latin typeface="Arial"/>
                          <a:ea typeface="PMingLiU"/>
                        </a:rPr>
                        <a:t>Boxers conducting sparring should only spar to a maximum of 2 x per week and not on consecutive days or a duration of their competitive round duration plus 1 round is recommended.</a:t>
                      </a:r>
                      <a:endParaRPr lang="en-GB" sz="900">
                        <a:effectLst/>
                        <a:latin typeface="Times New Roman"/>
                        <a:ea typeface="Times New Roman"/>
                      </a:endParaRPr>
                    </a:p>
                    <a:p>
                      <a:pPr>
                        <a:spcAft>
                          <a:spcPts val="0"/>
                        </a:spcAft>
                      </a:pPr>
                      <a:r>
                        <a:rPr lang="en-GB" sz="900">
                          <a:effectLst/>
                          <a:latin typeface="Arial"/>
                          <a:ea typeface="PMingLiU"/>
                        </a:rPr>
                        <a:t> </a:t>
                      </a:r>
                      <a:endParaRPr lang="en-GB" sz="900">
                        <a:effectLst/>
                        <a:latin typeface="Times New Roman"/>
                        <a:ea typeface="Times New Roman"/>
                      </a:endParaRPr>
                    </a:p>
                    <a:p>
                      <a:pPr>
                        <a:spcAft>
                          <a:spcPts val="0"/>
                        </a:spcAft>
                      </a:pPr>
                      <a:r>
                        <a:rPr lang="en-GB" sz="900">
                          <a:effectLst/>
                          <a:latin typeface="Arial"/>
                          <a:ea typeface="PMingLiU"/>
                        </a:rPr>
                        <a:t>ie Dev A boxer</a:t>
                      </a:r>
                      <a:endParaRPr lang="en-GB" sz="900">
                        <a:effectLst/>
                        <a:latin typeface="Times New Roman"/>
                        <a:ea typeface="Times New Roman"/>
                      </a:endParaRPr>
                    </a:p>
                    <a:p>
                      <a:pPr>
                        <a:spcAft>
                          <a:spcPts val="0"/>
                        </a:spcAft>
                      </a:pPr>
                      <a:r>
                        <a:rPr lang="en-GB" sz="900">
                          <a:effectLst/>
                          <a:latin typeface="Arial"/>
                          <a:ea typeface="PMingLiU"/>
                        </a:rPr>
                        <a:t>4 x 2 mins rounds</a:t>
                      </a:r>
                      <a:endParaRPr lang="en-GB" sz="900">
                        <a:effectLst/>
                        <a:latin typeface="Times New Roman"/>
                        <a:ea typeface="Times New Roman"/>
                      </a:endParaRPr>
                    </a:p>
                    <a:p>
                      <a:pPr>
                        <a:spcAft>
                          <a:spcPts val="0"/>
                        </a:spcAft>
                      </a:pPr>
                      <a:r>
                        <a:rPr lang="en-GB" sz="900">
                          <a:effectLst/>
                          <a:latin typeface="Arial"/>
                          <a:ea typeface="PMingLiU"/>
                        </a:rPr>
                        <a:t> </a:t>
                      </a:r>
                      <a:endParaRPr lang="en-GB" sz="900">
                        <a:effectLst/>
                        <a:latin typeface="Times New Roman"/>
                        <a:ea typeface="Times New Roman"/>
                      </a:endParaRPr>
                    </a:p>
                    <a:p>
                      <a:pPr>
                        <a:spcAft>
                          <a:spcPts val="0"/>
                        </a:spcAft>
                      </a:pPr>
                      <a:r>
                        <a:rPr lang="en-GB" sz="900">
                          <a:effectLst/>
                          <a:latin typeface="Arial"/>
                          <a:ea typeface="PMingLiU"/>
                        </a:rPr>
                        <a:t>Dev B boxer </a:t>
                      </a:r>
                      <a:endParaRPr lang="en-GB" sz="900">
                        <a:effectLst/>
                        <a:latin typeface="Times New Roman"/>
                        <a:ea typeface="Times New Roman"/>
                      </a:endParaRPr>
                    </a:p>
                    <a:p>
                      <a:pPr>
                        <a:spcAft>
                          <a:spcPts val="0"/>
                        </a:spcAft>
                      </a:pPr>
                      <a:r>
                        <a:rPr lang="en-GB" sz="900">
                          <a:effectLst/>
                          <a:latin typeface="Arial"/>
                          <a:ea typeface="PMingLiU"/>
                        </a:rPr>
                        <a:t>4 x 3 mins rounds</a:t>
                      </a:r>
                      <a:endParaRPr lang="en-GB" sz="900">
                        <a:effectLst/>
                        <a:latin typeface="Times New Roman"/>
                        <a:ea typeface="Times New Roman"/>
                      </a:endParaRPr>
                    </a:p>
                    <a:p>
                      <a:pPr>
                        <a:spcAft>
                          <a:spcPts val="0"/>
                        </a:spcAft>
                      </a:pPr>
                      <a:r>
                        <a:rPr lang="en-GB" sz="900">
                          <a:effectLst/>
                          <a:latin typeface="Arial"/>
                          <a:ea typeface="PMingLiU"/>
                        </a:rPr>
                        <a:t> </a:t>
                      </a:r>
                      <a:endParaRPr lang="en-GB" sz="900">
                        <a:effectLst/>
                        <a:latin typeface="Times New Roman"/>
                        <a:ea typeface="Times New Roman"/>
                      </a:endParaRPr>
                    </a:p>
                    <a:p>
                      <a:pPr>
                        <a:spcAft>
                          <a:spcPts val="0"/>
                        </a:spcAft>
                      </a:pPr>
                      <a:r>
                        <a:rPr lang="en-GB" sz="900">
                          <a:effectLst/>
                          <a:latin typeface="Arial"/>
                          <a:ea typeface="PMingLiU"/>
                        </a:rPr>
                        <a:t>Elite boxer</a:t>
                      </a:r>
                      <a:endParaRPr lang="en-GB" sz="900">
                        <a:effectLst/>
                        <a:latin typeface="Times New Roman"/>
                        <a:ea typeface="Times New Roman"/>
                      </a:endParaRPr>
                    </a:p>
                    <a:p>
                      <a:pPr fontAlgn="base" hangingPunct="0">
                        <a:spcAft>
                          <a:spcPts val="0"/>
                        </a:spcAft>
                      </a:pPr>
                      <a:r>
                        <a:rPr lang="en-GB" sz="900">
                          <a:effectLst/>
                          <a:latin typeface="Arial"/>
                          <a:ea typeface="PMingLiU"/>
                        </a:rPr>
                        <a:t>5 x 3 mins</a:t>
                      </a:r>
                      <a:endParaRPr lang="en-GB" sz="900">
                        <a:effectLst/>
                        <a:latin typeface="Times New Roman"/>
                        <a:ea typeface="Times New Roman"/>
                      </a:endParaRPr>
                    </a:p>
                    <a:p>
                      <a:pPr fontAlgn="base" hangingPunct="0">
                        <a:spcAft>
                          <a:spcPts val="0"/>
                        </a:spcAft>
                      </a:pPr>
                      <a:r>
                        <a:rPr lang="en-GB" sz="900">
                          <a:effectLst/>
                          <a:latin typeface="Arial"/>
                          <a:ea typeface="PMingLiU"/>
                        </a:rPr>
                        <a:t> </a:t>
                      </a:r>
                      <a:endParaRPr lang="en-GB" sz="900">
                        <a:effectLst/>
                        <a:latin typeface="Times New Roman"/>
                        <a:ea typeface="Times New Roman"/>
                      </a:endParaRPr>
                    </a:p>
                    <a:p>
                      <a:pPr fontAlgn="base" hangingPunct="0">
                        <a:spcAft>
                          <a:spcPts val="0"/>
                        </a:spcAft>
                      </a:pPr>
                      <a:r>
                        <a:rPr lang="en-GB" sz="900" kern="1100">
                          <a:effectLst/>
                          <a:latin typeface="Arial"/>
                          <a:ea typeface="PMingLiU"/>
                        </a:rPr>
                        <a:t> </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ase" hangingPunct="0">
                        <a:spcAft>
                          <a:spcPts val="0"/>
                        </a:spcAft>
                      </a:pPr>
                      <a:r>
                        <a:rPr lang="en-GB" sz="900" kern="1100">
                          <a:effectLst/>
                          <a:latin typeface="Arial"/>
                          <a:ea typeface="PMingLiU"/>
                        </a:rPr>
                        <a:t>Annually</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02725">
                <a:tc>
                  <a:txBody>
                    <a:bodyPr/>
                    <a:lstStyle/>
                    <a:p>
                      <a:pPr fontAlgn="base" hangingPunct="0">
                        <a:spcAft>
                          <a:spcPts val="0"/>
                        </a:spcAft>
                      </a:pPr>
                      <a:r>
                        <a:rPr lang="en-GB" sz="900" kern="1100">
                          <a:effectLst/>
                          <a:latin typeface="Arial"/>
                          <a:ea typeface="PMingLiU"/>
                        </a:rPr>
                        <a:t>02</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spcAft>
                          <a:spcPts val="0"/>
                        </a:spcAft>
                      </a:pPr>
                      <a:r>
                        <a:rPr lang="en-GB" sz="900" kern="1100">
                          <a:effectLst/>
                          <a:latin typeface="Arial"/>
                          <a:ea typeface="Times New Roman"/>
                        </a:rPr>
                        <a:t>Burst eardrum / Detached Retina / Fractures to hands, face or ribs</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GB"/>
                    </a:p>
                  </a:txBody>
                  <a:tcPr/>
                </a:tc>
                <a:tc>
                  <a:txBody>
                    <a:bodyPr/>
                    <a:lstStyle/>
                    <a:p>
                      <a:pPr algn="ctr" fontAlgn="base" hangingPunct="0">
                        <a:spcAft>
                          <a:spcPts val="0"/>
                        </a:spcAft>
                      </a:pPr>
                      <a:r>
                        <a:rPr lang="en-GB" sz="900" kern="1100">
                          <a:effectLst/>
                          <a:latin typeface="Arial"/>
                          <a:ea typeface="PMingLiU"/>
                        </a:rPr>
                        <a:t>2 x 2 = 4</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GB"/>
                    </a:p>
                  </a:txBody>
                  <a:tcPr/>
                </a:tc>
                <a:tc>
                  <a:txBody>
                    <a:bodyPr/>
                    <a:lstStyle/>
                    <a:p>
                      <a:pPr algn="ctr" fontAlgn="base" hangingPunct="0">
                        <a:spcAft>
                          <a:spcPts val="0"/>
                        </a:spcAft>
                      </a:pPr>
                      <a:r>
                        <a:rPr lang="en-GB" sz="900" kern="1100">
                          <a:effectLst/>
                          <a:latin typeface="Arial"/>
                          <a:ea typeface="PMingLiU"/>
                        </a:rPr>
                        <a:t>Annually</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55576">
                <a:tc>
                  <a:txBody>
                    <a:bodyPr/>
                    <a:lstStyle/>
                    <a:p>
                      <a:pPr fontAlgn="base" hangingPunct="0">
                        <a:spcAft>
                          <a:spcPts val="0"/>
                        </a:spcAft>
                      </a:pPr>
                      <a:r>
                        <a:rPr lang="en-GB" sz="900" kern="1100">
                          <a:effectLst/>
                          <a:latin typeface="Arial"/>
                          <a:ea typeface="PMingLiU"/>
                        </a:rPr>
                        <a:t>03</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spcAft>
                          <a:spcPts val="0"/>
                        </a:spcAft>
                      </a:pPr>
                      <a:r>
                        <a:rPr lang="en-GB" sz="900" kern="1100" dirty="0">
                          <a:effectLst/>
                          <a:latin typeface="Arial"/>
                          <a:ea typeface="Times New Roman"/>
                        </a:rPr>
                        <a:t>Bruising injuries to face, hands and ribs.</a:t>
                      </a:r>
                      <a:endParaRPr lang="en-GB" sz="900" dirty="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GB"/>
                    </a:p>
                  </a:txBody>
                  <a:tcPr/>
                </a:tc>
                <a:tc>
                  <a:txBody>
                    <a:bodyPr/>
                    <a:lstStyle/>
                    <a:p>
                      <a:pPr algn="ctr" fontAlgn="base" hangingPunct="0">
                        <a:spcAft>
                          <a:spcPts val="0"/>
                        </a:spcAft>
                      </a:pPr>
                      <a:r>
                        <a:rPr lang="en-GB" sz="900" kern="1100">
                          <a:effectLst/>
                          <a:latin typeface="Arial"/>
                          <a:ea typeface="PMingLiU"/>
                        </a:rPr>
                        <a:t>3 x 1 = 3</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GB"/>
                    </a:p>
                  </a:txBody>
                  <a:tcPr/>
                </a:tc>
                <a:tc>
                  <a:txBody>
                    <a:bodyPr/>
                    <a:lstStyle/>
                    <a:p>
                      <a:pPr algn="ctr" fontAlgn="base" hangingPunct="0">
                        <a:spcAft>
                          <a:spcPts val="0"/>
                        </a:spcAft>
                      </a:pPr>
                      <a:r>
                        <a:rPr lang="en-GB" sz="900" kern="1100">
                          <a:effectLst/>
                          <a:latin typeface="Arial"/>
                          <a:ea typeface="PMingLiU"/>
                        </a:rPr>
                        <a:t>Annually</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02725">
                <a:tc>
                  <a:txBody>
                    <a:bodyPr/>
                    <a:lstStyle/>
                    <a:p>
                      <a:pPr fontAlgn="base" hangingPunct="0">
                        <a:spcAft>
                          <a:spcPts val="0"/>
                        </a:spcAft>
                      </a:pPr>
                      <a:r>
                        <a:rPr lang="en-GB" sz="900" kern="1100">
                          <a:effectLst/>
                          <a:latin typeface="Arial"/>
                          <a:ea typeface="PMingLiU"/>
                        </a:rPr>
                        <a:t>04</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spcAft>
                          <a:spcPts val="0"/>
                        </a:spcAft>
                      </a:pPr>
                      <a:r>
                        <a:rPr lang="en-GB" sz="900" kern="1100">
                          <a:effectLst/>
                          <a:latin typeface="Arial"/>
                          <a:ea typeface="Times New Roman"/>
                        </a:rPr>
                        <a:t>Dehydration</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spcAft>
                          <a:spcPts val="0"/>
                        </a:spcAft>
                      </a:pPr>
                      <a:r>
                        <a:rPr lang="en-GB" sz="900" kern="1100">
                          <a:effectLst/>
                          <a:latin typeface="Arial"/>
                          <a:ea typeface="Times New Roman"/>
                        </a:rPr>
                        <a:t>1 min breaks afforded at end of each round, Rounds only 2 or 3 mins max dependant on Cat of Boxer, max of 5 rounds for any boxer</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ase" hangingPunct="0">
                        <a:spcAft>
                          <a:spcPts val="0"/>
                        </a:spcAft>
                      </a:pPr>
                      <a:r>
                        <a:rPr lang="en-GB" sz="900" kern="1100">
                          <a:effectLst/>
                          <a:latin typeface="Arial"/>
                          <a:ea typeface="PMingLiU"/>
                        </a:rPr>
                        <a:t>2 x 1 = 2</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spcAft>
                          <a:spcPts val="0"/>
                        </a:spcAft>
                      </a:pPr>
                      <a:r>
                        <a:rPr lang="en-GB" sz="900" kern="1100">
                          <a:effectLst/>
                          <a:latin typeface="Arial"/>
                          <a:ea typeface="PMingLiU"/>
                        </a:rPr>
                        <a:t> </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ase" hangingPunct="0">
                        <a:spcAft>
                          <a:spcPts val="0"/>
                        </a:spcAft>
                      </a:pPr>
                      <a:r>
                        <a:rPr lang="en-GB" sz="900" kern="1100">
                          <a:effectLst/>
                          <a:latin typeface="Arial"/>
                          <a:ea typeface="PMingLiU"/>
                        </a:rPr>
                        <a:t>Annually</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8483">
                <a:tc>
                  <a:txBody>
                    <a:bodyPr/>
                    <a:lstStyle/>
                    <a:p>
                      <a:pPr fontAlgn="base" hangingPunct="0">
                        <a:spcAft>
                          <a:spcPts val="0"/>
                        </a:spcAft>
                      </a:pPr>
                      <a:r>
                        <a:rPr lang="en-GB" sz="900" kern="1100">
                          <a:effectLst/>
                          <a:latin typeface="Arial"/>
                          <a:ea typeface="PMingLiU"/>
                        </a:rPr>
                        <a:t>05</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spcAft>
                          <a:spcPts val="0"/>
                        </a:spcAft>
                      </a:pPr>
                      <a:r>
                        <a:rPr lang="en-GB" sz="900" kern="1100">
                          <a:effectLst/>
                          <a:latin typeface="Arial"/>
                          <a:ea typeface="Times New Roman"/>
                        </a:rPr>
                        <a:t>Muscle injury / strain</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spcAft>
                          <a:spcPts val="0"/>
                        </a:spcAft>
                      </a:pPr>
                      <a:r>
                        <a:rPr lang="en-GB" sz="900" kern="1100" dirty="0">
                          <a:effectLst/>
                          <a:latin typeface="Arial"/>
                          <a:ea typeface="Times New Roman"/>
                        </a:rPr>
                        <a:t>All boxers are trained by qualified coaches and have </a:t>
                      </a:r>
                      <a:r>
                        <a:rPr lang="en-GB" sz="900" kern="1100" dirty="0" smtClean="0">
                          <a:effectLst/>
                          <a:latin typeface="Arial"/>
                          <a:ea typeface="Times New Roman"/>
                        </a:rPr>
                        <a:t>Annual</a:t>
                      </a:r>
                      <a:r>
                        <a:rPr lang="en-GB" sz="900" kern="1100" baseline="0" dirty="0" smtClean="0">
                          <a:effectLst/>
                          <a:latin typeface="Arial"/>
                          <a:ea typeface="Times New Roman"/>
                        </a:rPr>
                        <a:t> </a:t>
                      </a:r>
                      <a:r>
                        <a:rPr lang="en-GB" sz="900" kern="1100" dirty="0" smtClean="0">
                          <a:effectLst/>
                          <a:latin typeface="Arial"/>
                          <a:ea typeface="Times New Roman"/>
                        </a:rPr>
                        <a:t>medical </a:t>
                      </a:r>
                      <a:r>
                        <a:rPr lang="en-GB" sz="900" kern="1100" dirty="0">
                          <a:effectLst/>
                          <a:latin typeface="Arial"/>
                          <a:ea typeface="Times New Roman"/>
                        </a:rPr>
                        <a:t>to ensure fitness to box</a:t>
                      </a:r>
                      <a:r>
                        <a:rPr lang="en-GB" sz="900" kern="1100" dirty="0">
                          <a:effectLst/>
                          <a:latin typeface="Arial"/>
                          <a:ea typeface="PMingLiU"/>
                        </a:rPr>
                        <a:t> </a:t>
                      </a:r>
                      <a:endParaRPr lang="en-GB" sz="900" dirty="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ase" hangingPunct="0">
                        <a:spcAft>
                          <a:spcPts val="0"/>
                        </a:spcAft>
                      </a:pPr>
                      <a:r>
                        <a:rPr lang="en-GB" sz="900" kern="1100">
                          <a:effectLst/>
                          <a:latin typeface="Arial"/>
                          <a:ea typeface="PMingLiU"/>
                        </a:rPr>
                        <a:t>3 x 1 = 3</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spcAft>
                          <a:spcPts val="0"/>
                        </a:spcAft>
                      </a:pPr>
                      <a:r>
                        <a:rPr lang="en-GB" sz="900" kern="1100">
                          <a:effectLst/>
                          <a:latin typeface="Arial"/>
                          <a:ea typeface="PMingLiU"/>
                        </a:rPr>
                        <a:t> </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ase" hangingPunct="0">
                        <a:spcAft>
                          <a:spcPts val="0"/>
                        </a:spcAft>
                      </a:pPr>
                      <a:r>
                        <a:rPr lang="en-GB" sz="900" kern="1100">
                          <a:effectLst/>
                          <a:latin typeface="Arial"/>
                          <a:ea typeface="PMingLiU"/>
                        </a:rPr>
                        <a:t>Annually</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71208">
                <a:tc>
                  <a:txBody>
                    <a:bodyPr/>
                    <a:lstStyle/>
                    <a:p>
                      <a:pPr fontAlgn="base" hangingPunct="0">
                        <a:spcAft>
                          <a:spcPts val="0"/>
                        </a:spcAft>
                      </a:pPr>
                      <a:r>
                        <a:rPr lang="en-GB" sz="900" kern="1100">
                          <a:effectLst/>
                          <a:latin typeface="Arial"/>
                          <a:ea typeface="PMingLiU"/>
                        </a:rPr>
                        <a:t>06</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spcAft>
                          <a:spcPts val="0"/>
                        </a:spcAft>
                      </a:pPr>
                      <a:r>
                        <a:rPr lang="en-GB" sz="900" kern="1100">
                          <a:effectLst/>
                          <a:latin typeface="Arial"/>
                          <a:ea typeface="Times New Roman"/>
                        </a:rPr>
                        <a:t>Injury due to faulty or damaged training equipment including Boxing Rings and Boxing attire</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spcAft>
                          <a:spcPts val="0"/>
                        </a:spcAft>
                      </a:pPr>
                      <a:r>
                        <a:rPr lang="en-GB" sz="900" kern="1100" dirty="0">
                          <a:effectLst/>
                          <a:latin typeface="Arial"/>
                          <a:ea typeface="Times New Roman"/>
                        </a:rPr>
                        <a:t>Senior Coaches (Level 2 and above) are to inspect all training equipment including the Boxing Ring for serviceability prior to any training taking place</a:t>
                      </a:r>
                      <a:endParaRPr lang="en-GB" sz="900" dirty="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ase" hangingPunct="0">
                        <a:spcAft>
                          <a:spcPts val="0"/>
                        </a:spcAft>
                      </a:pPr>
                      <a:r>
                        <a:rPr lang="en-GB" sz="900" kern="1100">
                          <a:effectLst/>
                          <a:latin typeface="Arial"/>
                          <a:ea typeface="PMingLiU"/>
                        </a:rPr>
                        <a:t>2 x 1 =3</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spcAft>
                          <a:spcPts val="0"/>
                        </a:spcAft>
                      </a:pPr>
                      <a:r>
                        <a:rPr lang="en-GB" sz="900" kern="1100">
                          <a:effectLst/>
                          <a:latin typeface="Arial"/>
                          <a:ea typeface="Times New Roman"/>
                        </a:rPr>
                        <a:t>All Training Rings held by Units are to be inspected as part of the Affiliation process.</a:t>
                      </a:r>
                      <a:endParaRPr lang="en-GB" sz="90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ase" hangingPunct="0">
                        <a:spcAft>
                          <a:spcPts val="0"/>
                        </a:spcAft>
                      </a:pPr>
                      <a:r>
                        <a:rPr lang="en-GB" sz="900" kern="1100" dirty="0">
                          <a:effectLst/>
                          <a:latin typeface="Arial"/>
                          <a:ea typeface="PMingLiU"/>
                        </a:rPr>
                        <a:t>Annually</a:t>
                      </a:r>
                      <a:endParaRPr lang="en-GB" sz="900" dirty="0">
                        <a:effectLst/>
                        <a:latin typeface="Times New Roman"/>
                        <a:ea typeface="Times New Roman"/>
                      </a:endParaRPr>
                    </a:p>
                  </a:txBody>
                  <a:tcPr marL="60409" marR="60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4281283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r>
              <a:rPr lang="en-GB" b="1" dirty="0" smtClean="0">
                <a:solidFill>
                  <a:schemeClr val="bg1"/>
                </a:solidFill>
              </a:rPr>
              <a:t>SPARRING LOG</a:t>
            </a:r>
            <a:endParaRPr lang="en-GB" b="1" dirty="0">
              <a:solidFill>
                <a:schemeClr val="bg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638326"/>
              </p:ext>
            </p:extLst>
          </p:nvPr>
        </p:nvGraphicFramePr>
        <p:xfrm>
          <a:off x="345988" y="1436689"/>
          <a:ext cx="8372562" cy="5068868"/>
        </p:xfrm>
        <a:graphic>
          <a:graphicData uri="http://schemas.openxmlformats.org/drawingml/2006/table">
            <a:tbl>
              <a:tblPr firstRow="1" firstCol="1" bandRow="1"/>
              <a:tblGrid>
                <a:gridCol w="757962"/>
                <a:gridCol w="816267"/>
                <a:gridCol w="903871"/>
                <a:gridCol w="1049347"/>
                <a:gridCol w="1049917"/>
                <a:gridCol w="2018940"/>
                <a:gridCol w="1776258"/>
              </a:tblGrid>
              <a:tr h="663789">
                <a:tc>
                  <a:txBody>
                    <a:bodyPr/>
                    <a:lstStyle/>
                    <a:p>
                      <a:pPr marL="457200">
                        <a:spcAft>
                          <a:spcPts val="0"/>
                        </a:spcAft>
                      </a:pPr>
                      <a:r>
                        <a:rPr lang="en-GB" sz="800" b="1" dirty="0" err="1">
                          <a:effectLst/>
                          <a:latin typeface="Arial"/>
                          <a:ea typeface="Times New Roman"/>
                        </a:rPr>
                        <a:t>Srl</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dirty="0">
                          <a:effectLst/>
                          <a:latin typeface="Arial"/>
                          <a:ea typeface="Times New Roman"/>
                        </a:rPr>
                        <a:t>Rank Name</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dirty="0">
                          <a:effectLst/>
                          <a:latin typeface="Arial"/>
                          <a:ea typeface="Times New Roman"/>
                        </a:rPr>
                        <a:t>No of </a:t>
                      </a:r>
                      <a:r>
                        <a:rPr lang="en-GB" sz="800" b="1" dirty="0" err="1">
                          <a:effectLst/>
                          <a:latin typeface="Arial"/>
                          <a:ea typeface="Times New Roman"/>
                        </a:rPr>
                        <a:t>Rds</a:t>
                      </a:r>
                      <a:r>
                        <a:rPr lang="en-GB" sz="800" b="1" dirty="0">
                          <a:effectLst/>
                          <a:latin typeface="Arial"/>
                          <a:ea typeface="Times New Roman"/>
                        </a:rPr>
                        <a:t> &amp; duration </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dirty="0">
                          <a:effectLst/>
                          <a:latin typeface="Arial"/>
                          <a:ea typeface="Times New Roman"/>
                        </a:rPr>
                        <a:t>Opponent 1</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dirty="0">
                          <a:effectLst/>
                          <a:latin typeface="Arial"/>
                          <a:ea typeface="Times New Roman"/>
                        </a:rPr>
                        <a:t>Opponent 2</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dirty="0">
                          <a:effectLst/>
                          <a:latin typeface="Arial"/>
                          <a:ea typeface="Times New Roman"/>
                        </a:rPr>
                        <a:t>Comments</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Boxer Sig</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78980">
                <a:tc>
                  <a:txBody>
                    <a:bodyPr/>
                    <a:lstStyle/>
                    <a:p>
                      <a:pPr marL="457200">
                        <a:spcAft>
                          <a:spcPts val="0"/>
                        </a:spcAft>
                      </a:pPr>
                      <a:r>
                        <a:rPr lang="en-GB" sz="800" b="1">
                          <a:effectLst/>
                          <a:latin typeface="Arial"/>
                          <a:ea typeface="Times New Roman"/>
                        </a:rPr>
                        <a:t>0</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a:effectLst/>
                          <a:latin typeface="Arial"/>
                          <a:ea typeface="Times New Roman"/>
                        </a:rPr>
                        <a:t>Pte Cooper</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a:effectLst/>
                          <a:latin typeface="Arial"/>
                          <a:ea typeface="Times New Roman"/>
                        </a:rPr>
                        <a:t>4 x 2 mins</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a:effectLst/>
                          <a:latin typeface="Arial"/>
                          <a:ea typeface="Times New Roman"/>
                        </a:rPr>
                        <a:t>Pte Ali </a:t>
                      </a:r>
                      <a:endParaRPr lang="en-GB" sz="800">
                        <a:effectLst/>
                        <a:latin typeface="Times New Roman"/>
                        <a:ea typeface="Times New Roman"/>
                      </a:endParaRPr>
                    </a:p>
                    <a:p>
                      <a:pPr marL="457200">
                        <a:spcAft>
                          <a:spcPts val="0"/>
                        </a:spcAft>
                      </a:pPr>
                      <a:r>
                        <a:rPr lang="en-GB" sz="800">
                          <a:effectLst/>
                          <a:latin typeface="Arial"/>
                          <a:ea typeface="Times New Roman"/>
                        </a:rPr>
                        <a:t>2 Rds</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a:effectLst/>
                          <a:latin typeface="Arial"/>
                          <a:ea typeface="Times New Roman"/>
                        </a:rPr>
                        <a:t>Pte Frasier</a:t>
                      </a:r>
                      <a:endParaRPr lang="en-GB" sz="800">
                        <a:effectLst/>
                        <a:latin typeface="Times New Roman"/>
                        <a:ea typeface="Times New Roman"/>
                      </a:endParaRPr>
                    </a:p>
                    <a:p>
                      <a:pPr marL="457200">
                        <a:spcAft>
                          <a:spcPts val="0"/>
                        </a:spcAft>
                      </a:pPr>
                      <a:r>
                        <a:rPr lang="en-GB" sz="800">
                          <a:effectLst/>
                          <a:latin typeface="Arial"/>
                          <a:ea typeface="Times New Roman"/>
                        </a:rPr>
                        <a:t>2 Rds</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700" dirty="0">
                          <a:effectLst/>
                          <a:latin typeface="Arial"/>
                          <a:ea typeface="Times New Roman"/>
                        </a:rPr>
                        <a:t>Open Spar, Cooper cut above eye in 4</a:t>
                      </a:r>
                      <a:r>
                        <a:rPr lang="en-GB" sz="700" baseline="30000" dirty="0">
                          <a:effectLst/>
                          <a:latin typeface="Arial"/>
                          <a:ea typeface="Times New Roman"/>
                        </a:rPr>
                        <a:t>th</a:t>
                      </a:r>
                      <a:r>
                        <a:rPr lang="en-GB" sz="700" dirty="0">
                          <a:effectLst/>
                          <a:latin typeface="Arial"/>
                          <a:ea typeface="Times New Roman"/>
                        </a:rPr>
                        <a:t> by elbow. </a:t>
                      </a:r>
                      <a:endParaRPr lang="en-GB" sz="800" dirty="0">
                        <a:effectLst/>
                        <a:latin typeface="Times New Roman"/>
                        <a:ea typeface="Times New Roman"/>
                      </a:endParaRPr>
                    </a:p>
                    <a:p>
                      <a:pPr marL="457200">
                        <a:spcAft>
                          <a:spcPts val="0"/>
                        </a:spcAft>
                      </a:pPr>
                      <a:r>
                        <a:rPr lang="en-GB" sz="700" dirty="0">
                          <a:effectLst/>
                          <a:latin typeface="Arial"/>
                          <a:ea typeface="Times New Roman"/>
                        </a:rPr>
                        <a:t>Sparring stopped. Cooper taken to A&amp;E for treatment.</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1400" dirty="0">
                          <a:effectLst/>
                          <a:latin typeface="Freestyle Script"/>
                          <a:ea typeface="Times New Roman"/>
                          <a:cs typeface="Arial"/>
                        </a:rPr>
                        <a:t>H Cooper</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4011">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p>
                      <a:pPr marL="457200">
                        <a:spcAft>
                          <a:spcPts val="0"/>
                        </a:spcAft>
                      </a:pPr>
                      <a:r>
                        <a:rPr lang="en-GB" sz="800" b="1">
                          <a:effectLst/>
                          <a:latin typeface="Arial"/>
                          <a:ea typeface="Times New Roman"/>
                        </a:rPr>
                        <a:t>1</a:t>
                      </a:r>
                      <a:endParaRPr lang="en-GB" sz="800">
                        <a:effectLst/>
                        <a:latin typeface="Times New Roman"/>
                        <a:ea typeface="Times New Roman"/>
                      </a:endParaRPr>
                    </a:p>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dirty="0">
                          <a:effectLst/>
                          <a:latin typeface="Arial"/>
                          <a:ea typeface="Times New Roman"/>
                        </a:rPr>
                        <a:t> </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4011">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p>
                      <a:pPr marL="457200">
                        <a:spcAft>
                          <a:spcPts val="0"/>
                        </a:spcAft>
                      </a:pPr>
                      <a:r>
                        <a:rPr lang="en-GB" sz="800" b="1">
                          <a:effectLst/>
                          <a:latin typeface="Arial"/>
                          <a:ea typeface="Times New Roman"/>
                        </a:rPr>
                        <a:t>2</a:t>
                      </a:r>
                      <a:endParaRPr lang="en-GB" sz="800">
                        <a:effectLst/>
                        <a:latin typeface="Times New Roman"/>
                        <a:ea typeface="Times New Roman"/>
                      </a:endParaRPr>
                    </a:p>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dirty="0">
                          <a:effectLst/>
                          <a:latin typeface="Arial"/>
                          <a:ea typeface="Times New Roman"/>
                        </a:rPr>
                        <a:t> </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dirty="0">
                          <a:effectLst/>
                          <a:latin typeface="Arial"/>
                          <a:ea typeface="Times New Roman"/>
                        </a:rPr>
                        <a:t> </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4011">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p>
                      <a:pPr marL="457200">
                        <a:spcAft>
                          <a:spcPts val="0"/>
                        </a:spcAft>
                      </a:pPr>
                      <a:r>
                        <a:rPr lang="en-GB" sz="800" b="1">
                          <a:effectLst/>
                          <a:latin typeface="Arial"/>
                          <a:ea typeface="Times New Roman"/>
                        </a:rPr>
                        <a:t>3</a:t>
                      </a:r>
                      <a:endParaRPr lang="en-GB" sz="800">
                        <a:effectLst/>
                        <a:latin typeface="Times New Roman"/>
                        <a:ea typeface="Times New Roman"/>
                      </a:endParaRPr>
                    </a:p>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dirty="0">
                          <a:effectLst/>
                          <a:latin typeface="Arial"/>
                          <a:ea typeface="Times New Roman"/>
                        </a:rPr>
                        <a:t> </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4011">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p>
                      <a:pPr marL="457200">
                        <a:spcAft>
                          <a:spcPts val="0"/>
                        </a:spcAft>
                      </a:pPr>
                      <a:r>
                        <a:rPr lang="en-GB" sz="800" b="1">
                          <a:effectLst/>
                          <a:latin typeface="Arial"/>
                          <a:ea typeface="Times New Roman"/>
                        </a:rPr>
                        <a:t>4</a:t>
                      </a:r>
                      <a:endParaRPr lang="en-GB" sz="800">
                        <a:effectLst/>
                        <a:latin typeface="Times New Roman"/>
                        <a:ea typeface="Times New Roman"/>
                      </a:endParaRPr>
                    </a:p>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dirty="0">
                          <a:effectLst/>
                          <a:latin typeface="Arial"/>
                          <a:ea typeface="Times New Roman"/>
                        </a:rPr>
                        <a:t> </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4011">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p>
                      <a:pPr marL="457200">
                        <a:spcAft>
                          <a:spcPts val="0"/>
                        </a:spcAft>
                      </a:pPr>
                      <a:r>
                        <a:rPr lang="en-GB" sz="800" b="1">
                          <a:effectLst/>
                          <a:latin typeface="Arial"/>
                          <a:ea typeface="Times New Roman"/>
                        </a:rPr>
                        <a:t>5</a:t>
                      </a:r>
                      <a:endParaRPr lang="en-GB" sz="800">
                        <a:effectLst/>
                        <a:latin typeface="Times New Roman"/>
                        <a:ea typeface="Times New Roman"/>
                      </a:endParaRPr>
                    </a:p>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dirty="0">
                          <a:effectLst/>
                          <a:latin typeface="Arial"/>
                          <a:ea typeface="Times New Roman"/>
                        </a:rPr>
                        <a:t> </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4011">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p>
                      <a:pPr marL="457200">
                        <a:spcAft>
                          <a:spcPts val="0"/>
                        </a:spcAft>
                      </a:pPr>
                      <a:r>
                        <a:rPr lang="en-GB" sz="800" b="1">
                          <a:effectLst/>
                          <a:latin typeface="Arial"/>
                          <a:ea typeface="Times New Roman"/>
                        </a:rPr>
                        <a:t>6</a:t>
                      </a:r>
                      <a:endParaRPr lang="en-GB" sz="800">
                        <a:effectLst/>
                        <a:latin typeface="Times New Roman"/>
                        <a:ea typeface="Times New Roman"/>
                      </a:endParaRPr>
                    </a:p>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dirty="0">
                          <a:effectLst/>
                          <a:latin typeface="Arial"/>
                          <a:ea typeface="Times New Roman"/>
                        </a:rPr>
                        <a:t> </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4011">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p>
                      <a:pPr marL="457200">
                        <a:spcAft>
                          <a:spcPts val="0"/>
                        </a:spcAft>
                      </a:pPr>
                      <a:r>
                        <a:rPr lang="en-GB" sz="800" b="1">
                          <a:effectLst/>
                          <a:latin typeface="Arial"/>
                          <a:ea typeface="Times New Roman"/>
                        </a:rPr>
                        <a:t>7</a:t>
                      </a:r>
                      <a:endParaRPr lang="en-GB" sz="800">
                        <a:effectLst/>
                        <a:latin typeface="Times New Roman"/>
                        <a:ea typeface="Times New Roman"/>
                      </a:endParaRPr>
                    </a:p>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dirty="0">
                          <a:effectLst/>
                          <a:latin typeface="Arial"/>
                          <a:ea typeface="Times New Roman"/>
                        </a:rPr>
                        <a:t> </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4011">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p>
                      <a:pPr marL="457200">
                        <a:spcAft>
                          <a:spcPts val="0"/>
                        </a:spcAft>
                      </a:pPr>
                      <a:r>
                        <a:rPr lang="en-GB" sz="800" b="1">
                          <a:effectLst/>
                          <a:latin typeface="Arial"/>
                          <a:ea typeface="Times New Roman"/>
                        </a:rPr>
                        <a:t>8</a:t>
                      </a:r>
                      <a:endParaRPr lang="en-GB" sz="800">
                        <a:effectLst/>
                        <a:latin typeface="Times New Roman"/>
                        <a:ea typeface="Times New Roman"/>
                      </a:endParaRPr>
                    </a:p>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dirty="0">
                          <a:effectLst/>
                          <a:latin typeface="Arial"/>
                          <a:ea typeface="Times New Roman"/>
                        </a:rPr>
                        <a:t> </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4011">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p>
                      <a:pPr marL="457200">
                        <a:spcAft>
                          <a:spcPts val="0"/>
                        </a:spcAft>
                      </a:pPr>
                      <a:r>
                        <a:rPr lang="en-GB" sz="800" b="1">
                          <a:effectLst/>
                          <a:latin typeface="Arial"/>
                          <a:ea typeface="Times New Roman"/>
                        </a:rPr>
                        <a:t>9</a:t>
                      </a:r>
                      <a:endParaRPr lang="en-GB" sz="800">
                        <a:effectLst/>
                        <a:latin typeface="Times New Roman"/>
                        <a:ea typeface="Times New Roman"/>
                      </a:endParaRPr>
                    </a:p>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a:effectLst/>
                          <a:latin typeface="Arial"/>
                          <a:ea typeface="Times New Roman"/>
                        </a:rPr>
                        <a:t> </a:t>
                      </a:r>
                      <a:endParaRPr lang="en-GB" sz="80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spcAft>
                          <a:spcPts val="0"/>
                        </a:spcAft>
                      </a:pPr>
                      <a:r>
                        <a:rPr lang="en-GB" sz="800" b="1" dirty="0">
                          <a:effectLst/>
                          <a:latin typeface="Arial"/>
                          <a:ea typeface="Times New Roman"/>
                        </a:rPr>
                        <a:t> </a:t>
                      </a:r>
                      <a:endParaRPr lang="en-GB" sz="800" dirty="0">
                        <a:effectLst/>
                        <a:latin typeface="Times New Roman"/>
                        <a:ea typeface="Times New Roman"/>
                      </a:endParaRPr>
                    </a:p>
                  </a:txBody>
                  <a:tcPr marL="47527" marR="47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154095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a:bodyPr>
          <a:lstStyle/>
          <a:p>
            <a:pPr algn="ctr"/>
            <a:r>
              <a:rPr lang="en-GB" b="1" dirty="0" smtClean="0">
                <a:solidFill>
                  <a:schemeClr val="bg1"/>
                </a:solidFill>
              </a:rPr>
              <a:t>SPARRING ISSUES 2018/19</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fontScale="62500" lnSpcReduction="20000"/>
          </a:bodyPr>
          <a:lstStyle/>
          <a:p>
            <a:r>
              <a:rPr lang="en-GB" sz="8800" dirty="0" smtClean="0">
                <a:solidFill>
                  <a:schemeClr val="bg1"/>
                </a:solidFill>
              </a:rPr>
              <a:t>1 Male / Female in squash court.</a:t>
            </a:r>
            <a:endParaRPr lang="en-GB" sz="8800" dirty="0">
              <a:solidFill>
                <a:schemeClr val="bg1"/>
              </a:solidFill>
            </a:endParaRPr>
          </a:p>
          <a:p>
            <a:endParaRPr lang="en-GB" sz="8800" dirty="0">
              <a:solidFill>
                <a:schemeClr val="bg1"/>
              </a:solidFill>
            </a:endParaRPr>
          </a:p>
          <a:p>
            <a:r>
              <a:rPr lang="en-GB" sz="8800" dirty="0" smtClean="0">
                <a:solidFill>
                  <a:schemeClr val="bg1"/>
                </a:solidFill>
              </a:rPr>
              <a:t>2 Headache Med Cen </a:t>
            </a:r>
            <a:endParaRPr lang="en-GB" sz="8800" dirty="0">
              <a:solidFill>
                <a:schemeClr val="bg1"/>
              </a:solidFill>
            </a:endParaRPr>
          </a:p>
          <a:p>
            <a:endParaRPr lang="en-GB" sz="8800" dirty="0">
              <a:solidFill>
                <a:schemeClr val="bg1"/>
              </a:solidFill>
            </a:endParaRPr>
          </a:p>
          <a:p>
            <a:r>
              <a:rPr lang="en-GB" sz="8800" dirty="0" smtClean="0">
                <a:solidFill>
                  <a:schemeClr val="bg1"/>
                </a:solidFill>
              </a:rPr>
              <a:t>3 Headache Day off</a:t>
            </a:r>
            <a:endParaRPr lang="en-GB" sz="8800" dirty="0">
              <a:solidFill>
                <a:schemeClr val="bg1"/>
              </a:solidFill>
            </a:endParaRPr>
          </a:p>
          <a:p>
            <a:endParaRPr lang="en-GB" dirty="0">
              <a:solidFill>
                <a:schemeClr val="bg1"/>
              </a:solidFill>
            </a:endParaRPr>
          </a:p>
          <a:p>
            <a:endParaRPr lang="en-GB" dirty="0">
              <a:solidFill>
                <a:schemeClr val="bg1"/>
              </a:solidFill>
            </a:endParaRPr>
          </a:p>
          <a:p>
            <a:endParaRPr lang="en-GB" dirty="0"/>
          </a:p>
        </p:txBody>
      </p:sp>
    </p:spTree>
    <p:extLst>
      <p:ext uri="{BB962C8B-B14F-4D97-AF65-F5344CB8AC3E}">
        <p14:creationId xmlns:p14="http://schemas.microsoft.com/office/powerpoint/2010/main" val="4256043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a:bodyPr>
          <a:lstStyle/>
          <a:p>
            <a:pPr algn="ctr"/>
            <a:r>
              <a:rPr lang="en-US" b="1" dirty="0" smtClean="0">
                <a:solidFill>
                  <a:schemeClr val="bg1"/>
                </a:solidFill>
              </a:rPr>
              <a:t>UNIT EMERGENCY ACTION PLAN</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a:bodyPr>
          <a:lstStyle/>
          <a:p>
            <a:pPr marL="0" indent="0">
              <a:buNone/>
            </a:pPr>
            <a:endParaRPr lang="en-GB" dirty="0">
              <a:solidFill>
                <a:schemeClr val="bg1"/>
              </a:solidFill>
            </a:endParaRPr>
          </a:p>
          <a:p>
            <a:endParaRPr lang="en-GB" dirty="0">
              <a:solidFill>
                <a:schemeClr val="bg1"/>
              </a:solidFill>
            </a:endParaRPr>
          </a:p>
          <a:p>
            <a:endParaRPr lang="en-GB" dirty="0"/>
          </a:p>
        </p:txBody>
      </p:sp>
      <p:pic>
        <p:nvPicPr>
          <p:cNvPr id="3" name="Picture 2"/>
          <p:cNvPicPr>
            <a:picLocks noChangeAspect="1"/>
          </p:cNvPicPr>
          <p:nvPr/>
        </p:nvPicPr>
        <p:blipFill>
          <a:blip r:embed="rId2"/>
          <a:stretch>
            <a:fillRect/>
          </a:stretch>
        </p:blipFill>
        <p:spPr>
          <a:xfrm>
            <a:off x="2520778" y="1101725"/>
            <a:ext cx="3709836" cy="5374171"/>
          </a:xfrm>
          <a:prstGeom prst="rect">
            <a:avLst/>
          </a:prstGeom>
          <a:solidFill>
            <a:schemeClr val="bg1"/>
          </a:solidFill>
        </p:spPr>
      </p:pic>
    </p:spTree>
    <p:extLst>
      <p:ext uri="{BB962C8B-B14F-4D97-AF65-F5344CB8AC3E}">
        <p14:creationId xmlns:p14="http://schemas.microsoft.com/office/powerpoint/2010/main" val="1680133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a:bodyPr>
          <a:lstStyle/>
          <a:p>
            <a:pPr algn="ctr"/>
            <a:r>
              <a:rPr lang="en-US" b="1" dirty="0" smtClean="0">
                <a:solidFill>
                  <a:schemeClr val="bg1"/>
                </a:solidFill>
              </a:rPr>
              <a:t>INCIDENT REPORTING</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a:bodyPr>
          <a:lstStyle/>
          <a:p>
            <a:pPr marL="0" indent="0">
              <a:buNone/>
            </a:pPr>
            <a:endParaRPr lang="en-GB" dirty="0">
              <a:solidFill>
                <a:schemeClr val="bg1"/>
              </a:solidFill>
            </a:endParaRPr>
          </a:p>
          <a:p>
            <a:endParaRPr lang="en-GB" dirty="0">
              <a:solidFill>
                <a:schemeClr val="bg1"/>
              </a:solidFill>
            </a:endParaRPr>
          </a:p>
          <a:p>
            <a:endParaRPr lang="en-GB" dirty="0"/>
          </a:p>
        </p:txBody>
      </p:sp>
      <p:pic>
        <p:nvPicPr>
          <p:cNvPr id="3" name="Picture 2"/>
          <p:cNvPicPr>
            <a:picLocks noChangeAspect="1"/>
          </p:cNvPicPr>
          <p:nvPr/>
        </p:nvPicPr>
        <p:blipFill>
          <a:blip r:embed="rId2"/>
          <a:stretch>
            <a:fillRect/>
          </a:stretch>
        </p:blipFill>
        <p:spPr>
          <a:xfrm>
            <a:off x="2512541" y="1068389"/>
            <a:ext cx="4503576" cy="5534830"/>
          </a:xfrm>
          <a:prstGeom prst="rect">
            <a:avLst/>
          </a:prstGeom>
          <a:solidFill>
            <a:schemeClr val="bg1"/>
          </a:solidFill>
        </p:spPr>
      </p:pic>
    </p:spTree>
    <p:extLst>
      <p:ext uri="{BB962C8B-B14F-4D97-AF65-F5344CB8AC3E}">
        <p14:creationId xmlns:p14="http://schemas.microsoft.com/office/powerpoint/2010/main" val="1113376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a:bodyPr>
          <a:lstStyle/>
          <a:p>
            <a:pPr algn="ctr"/>
            <a:r>
              <a:rPr lang="en-US" b="1" dirty="0" smtClean="0">
                <a:solidFill>
                  <a:schemeClr val="bg1"/>
                </a:solidFill>
              </a:rPr>
              <a:t>CONCUSSION PROTOCOLS</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a:bodyPr>
          <a:lstStyle/>
          <a:p>
            <a:pPr marL="0" indent="0">
              <a:buNone/>
            </a:pPr>
            <a:endParaRPr lang="en-GB" dirty="0">
              <a:solidFill>
                <a:schemeClr val="bg1"/>
              </a:solidFill>
            </a:endParaRPr>
          </a:p>
          <a:p>
            <a:endParaRPr lang="en-GB" dirty="0">
              <a:solidFill>
                <a:schemeClr val="bg1"/>
              </a:solidFill>
            </a:endParaRPr>
          </a:p>
          <a:p>
            <a:endParaRPr lang="en-GB" dirty="0"/>
          </a:p>
        </p:txBody>
      </p:sp>
      <p:sp>
        <p:nvSpPr>
          <p:cNvPr id="3" name="Rectangle 2"/>
          <p:cNvSpPr/>
          <p:nvPr/>
        </p:nvSpPr>
        <p:spPr>
          <a:xfrm>
            <a:off x="2286000" y="3105835"/>
            <a:ext cx="4572000" cy="369332"/>
          </a:xfrm>
          <a:prstGeom prst="rect">
            <a:avLst/>
          </a:prstGeom>
        </p:spPr>
        <p:txBody>
          <a:bodyPr>
            <a:spAutoFit/>
          </a:bodyPr>
          <a:lstStyle/>
          <a:p>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7002" y="1624913"/>
            <a:ext cx="6694274" cy="4462849"/>
          </a:xfrm>
          <a:prstGeom prst="rect">
            <a:avLst/>
          </a:prstGeom>
        </p:spPr>
      </p:pic>
    </p:spTree>
    <p:extLst>
      <p:ext uri="{BB962C8B-B14F-4D97-AF65-F5344CB8AC3E}">
        <p14:creationId xmlns:p14="http://schemas.microsoft.com/office/powerpoint/2010/main" val="283210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11126"/>
            <a:ext cx="7886700" cy="1325563"/>
          </a:xfrm>
        </p:spPr>
        <p:txBody>
          <a:bodyPr/>
          <a:lstStyle/>
          <a:p>
            <a:pPr algn="ctr"/>
            <a:r>
              <a:rPr lang="en-GB" b="1" dirty="0" smtClean="0">
                <a:solidFill>
                  <a:schemeClr val="bg1"/>
                </a:solidFill>
              </a:rPr>
              <a:t>AFFILIATIONS</a:t>
            </a:r>
            <a:endParaRPr lang="en-GB" b="1" dirty="0">
              <a:solidFill>
                <a:schemeClr val="bg1"/>
              </a:solidFill>
            </a:endParaRPr>
          </a:p>
        </p:txBody>
      </p:sp>
      <p:sp>
        <p:nvSpPr>
          <p:cNvPr id="5" name="Content Placeholder 4"/>
          <p:cNvSpPr>
            <a:spLocks noGrp="1"/>
          </p:cNvSpPr>
          <p:nvPr>
            <p:ph idx="1"/>
          </p:nvPr>
        </p:nvSpPr>
        <p:spPr/>
        <p:txBody>
          <a:bodyPr>
            <a:normAutofit lnSpcReduction="10000"/>
          </a:bodyPr>
          <a:lstStyle/>
          <a:p>
            <a:r>
              <a:rPr lang="en-GB" sz="4000" dirty="0" smtClean="0">
                <a:solidFill>
                  <a:schemeClr val="bg1"/>
                </a:solidFill>
              </a:rPr>
              <a:t> 74 Units </a:t>
            </a:r>
            <a:r>
              <a:rPr lang="en-GB" sz="4000" dirty="0">
                <a:solidFill>
                  <a:schemeClr val="bg1"/>
                </a:solidFill>
              </a:rPr>
              <a:t>affiliated to the Army Boxing Association for the </a:t>
            </a:r>
            <a:r>
              <a:rPr lang="en-GB" sz="4000" dirty="0" smtClean="0">
                <a:solidFill>
                  <a:schemeClr val="bg1"/>
                </a:solidFill>
              </a:rPr>
              <a:t>season </a:t>
            </a:r>
            <a:r>
              <a:rPr lang="en-GB" sz="4000" dirty="0">
                <a:solidFill>
                  <a:srgbClr val="FFFF00"/>
                </a:solidFill>
              </a:rPr>
              <a:t>(63)</a:t>
            </a:r>
            <a:r>
              <a:rPr lang="en-GB" sz="4000" dirty="0">
                <a:solidFill>
                  <a:schemeClr val="bg1"/>
                </a:solidFill>
              </a:rPr>
              <a:t> </a:t>
            </a:r>
            <a:r>
              <a:rPr lang="en-GB" sz="4000" dirty="0" smtClean="0">
                <a:solidFill>
                  <a:srgbClr val="FF0000"/>
                </a:solidFill>
              </a:rPr>
              <a:t>(67)</a:t>
            </a:r>
          </a:p>
          <a:p>
            <a:pPr marL="0" indent="0">
              <a:buNone/>
            </a:pPr>
            <a:endParaRPr lang="en-GB" sz="4000" dirty="0">
              <a:solidFill>
                <a:srgbClr val="FFFF00"/>
              </a:solidFill>
            </a:endParaRPr>
          </a:p>
          <a:p>
            <a:r>
              <a:rPr lang="en-GB" sz="4000" dirty="0" smtClean="0">
                <a:solidFill>
                  <a:schemeClr val="bg1"/>
                </a:solidFill>
              </a:rPr>
              <a:t>Army Boxing Licensed 55 </a:t>
            </a:r>
            <a:r>
              <a:rPr lang="en-GB" sz="4000" dirty="0" smtClean="0">
                <a:solidFill>
                  <a:srgbClr val="FFFF00"/>
                </a:solidFill>
              </a:rPr>
              <a:t>(61) </a:t>
            </a:r>
            <a:r>
              <a:rPr lang="en-GB" sz="4000" dirty="0" smtClean="0">
                <a:solidFill>
                  <a:schemeClr val="bg1"/>
                </a:solidFill>
              </a:rPr>
              <a:t>boxing championships amounting to 110 </a:t>
            </a:r>
            <a:r>
              <a:rPr lang="en-GB" sz="4000" dirty="0" smtClean="0">
                <a:solidFill>
                  <a:srgbClr val="FFFF00"/>
                </a:solidFill>
              </a:rPr>
              <a:t>(121) </a:t>
            </a:r>
            <a:r>
              <a:rPr lang="en-GB" sz="4000" dirty="0" smtClean="0">
                <a:solidFill>
                  <a:schemeClr val="bg1"/>
                </a:solidFill>
              </a:rPr>
              <a:t>days of boxing. </a:t>
            </a:r>
            <a:r>
              <a:rPr lang="en-GB" sz="4000" dirty="0" smtClean="0">
                <a:solidFill>
                  <a:srgbClr val="FF0000"/>
                </a:solidFill>
              </a:rPr>
              <a:t>(64 / 141)</a:t>
            </a:r>
            <a:endParaRPr lang="en-GB" sz="4000" dirty="0">
              <a:solidFill>
                <a:srgbClr val="FF0000"/>
              </a:solidFill>
            </a:endParaRPr>
          </a:p>
          <a:p>
            <a:endParaRPr lang="en-GB" dirty="0"/>
          </a:p>
        </p:txBody>
      </p:sp>
    </p:spTree>
    <p:extLst>
      <p:ext uri="{BB962C8B-B14F-4D97-AF65-F5344CB8AC3E}">
        <p14:creationId xmlns:p14="http://schemas.microsoft.com/office/powerpoint/2010/main" val="1692978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fontScale="90000"/>
          </a:bodyPr>
          <a:lstStyle/>
          <a:p>
            <a:pPr algn="ctr"/>
            <a:r>
              <a:rPr lang="en-US" b="1" dirty="0" smtClean="0">
                <a:solidFill>
                  <a:schemeClr val="bg1"/>
                </a:solidFill>
              </a:rPr>
              <a:t>CONCUSSION PROTOCOL – </a:t>
            </a:r>
            <a:br>
              <a:rPr lang="en-US" b="1" dirty="0" smtClean="0">
                <a:solidFill>
                  <a:schemeClr val="bg1"/>
                </a:solidFill>
              </a:rPr>
            </a:br>
            <a:r>
              <a:rPr lang="en-US" b="1" dirty="0" smtClean="0">
                <a:solidFill>
                  <a:schemeClr val="bg1"/>
                </a:solidFill>
              </a:rPr>
              <a:t>19 YRS &amp; ABOVE</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a:bodyPr>
          <a:lstStyle/>
          <a:p>
            <a:pPr marL="0" indent="0">
              <a:buNone/>
            </a:pPr>
            <a:endParaRPr lang="en-GB" dirty="0">
              <a:solidFill>
                <a:schemeClr val="bg1"/>
              </a:solidFill>
            </a:endParaRPr>
          </a:p>
          <a:p>
            <a:endParaRPr lang="en-GB" dirty="0">
              <a:solidFill>
                <a:schemeClr val="bg1"/>
              </a:solidFill>
            </a:endParaRPr>
          </a:p>
          <a:p>
            <a:endParaRPr lang="en-GB" dirty="0"/>
          </a:p>
        </p:txBody>
      </p:sp>
      <p:pic>
        <p:nvPicPr>
          <p:cNvPr id="3" name="Picture 2"/>
          <p:cNvPicPr>
            <a:picLocks noChangeAspect="1"/>
          </p:cNvPicPr>
          <p:nvPr/>
        </p:nvPicPr>
        <p:blipFill>
          <a:blip r:embed="rId2"/>
          <a:stretch>
            <a:fillRect/>
          </a:stretch>
        </p:blipFill>
        <p:spPr>
          <a:xfrm>
            <a:off x="830581" y="1202724"/>
            <a:ext cx="7406638" cy="5235879"/>
          </a:xfrm>
          <a:prstGeom prst="rect">
            <a:avLst/>
          </a:prstGeom>
          <a:solidFill>
            <a:schemeClr val="bg1"/>
          </a:solidFill>
        </p:spPr>
      </p:pic>
    </p:spTree>
    <p:extLst>
      <p:ext uri="{BB962C8B-B14F-4D97-AF65-F5344CB8AC3E}">
        <p14:creationId xmlns:p14="http://schemas.microsoft.com/office/powerpoint/2010/main" val="4152719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fontScale="90000"/>
          </a:bodyPr>
          <a:lstStyle/>
          <a:p>
            <a:pPr algn="ctr"/>
            <a:r>
              <a:rPr lang="en-US" b="1" dirty="0" smtClean="0">
                <a:solidFill>
                  <a:schemeClr val="bg1"/>
                </a:solidFill>
              </a:rPr>
              <a:t>CONCUSSION PROTOCOL – </a:t>
            </a:r>
            <a:br>
              <a:rPr lang="en-US" b="1" dirty="0" smtClean="0">
                <a:solidFill>
                  <a:schemeClr val="bg1"/>
                </a:solidFill>
              </a:rPr>
            </a:br>
            <a:r>
              <a:rPr lang="en-US" b="1" dirty="0" smtClean="0">
                <a:solidFill>
                  <a:schemeClr val="bg1"/>
                </a:solidFill>
              </a:rPr>
              <a:t>19 YRS &amp; ABOVE</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a:bodyPr>
          <a:lstStyle/>
          <a:p>
            <a:pPr marL="0" indent="0">
              <a:buNone/>
            </a:pPr>
            <a:endParaRPr lang="en-GB" dirty="0">
              <a:solidFill>
                <a:schemeClr val="bg1"/>
              </a:solidFill>
            </a:endParaRPr>
          </a:p>
          <a:p>
            <a:endParaRPr lang="en-GB" dirty="0">
              <a:solidFill>
                <a:schemeClr val="bg1"/>
              </a:solidFill>
            </a:endParaRPr>
          </a:p>
          <a:p>
            <a:endParaRPr lang="en-GB" dirty="0"/>
          </a:p>
        </p:txBody>
      </p:sp>
      <p:pic>
        <p:nvPicPr>
          <p:cNvPr id="5" name="Picture 4"/>
          <p:cNvPicPr>
            <a:picLocks noChangeAspect="1"/>
          </p:cNvPicPr>
          <p:nvPr/>
        </p:nvPicPr>
        <p:blipFill>
          <a:blip r:embed="rId2"/>
          <a:stretch>
            <a:fillRect/>
          </a:stretch>
        </p:blipFill>
        <p:spPr>
          <a:xfrm>
            <a:off x="704850" y="1334530"/>
            <a:ext cx="7435663" cy="5288691"/>
          </a:xfrm>
          <a:prstGeom prst="rect">
            <a:avLst/>
          </a:prstGeom>
          <a:solidFill>
            <a:schemeClr val="bg1"/>
          </a:solidFill>
        </p:spPr>
      </p:pic>
    </p:spTree>
    <p:extLst>
      <p:ext uri="{BB962C8B-B14F-4D97-AF65-F5344CB8AC3E}">
        <p14:creationId xmlns:p14="http://schemas.microsoft.com/office/powerpoint/2010/main" val="806159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fontScale="90000"/>
          </a:bodyPr>
          <a:lstStyle/>
          <a:p>
            <a:pPr algn="ctr"/>
            <a:r>
              <a:rPr lang="en-US" b="1" dirty="0" smtClean="0">
                <a:solidFill>
                  <a:schemeClr val="bg1"/>
                </a:solidFill>
              </a:rPr>
              <a:t>CONCUSSION PROTOCOL – </a:t>
            </a:r>
            <a:br>
              <a:rPr lang="en-US" b="1" dirty="0" smtClean="0">
                <a:solidFill>
                  <a:schemeClr val="bg1"/>
                </a:solidFill>
              </a:rPr>
            </a:br>
            <a:r>
              <a:rPr lang="en-US" b="1" dirty="0" smtClean="0">
                <a:solidFill>
                  <a:schemeClr val="bg1"/>
                </a:solidFill>
              </a:rPr>
              <a:t>18 YRS &amp; BELOW</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a:bodyPr>
          <a:lstStyle/>
          <a:p>
            <a:pPr marL="0" indent="0">
              <a:buNone/>
            </a:pPr>
            <a:endParaRPr lang="en-GB" dirty="0">
              <a:solidFill>
                <a:schemeClr val="bg1"/>
              </a:solidFill>
            </a:endParaRPr>
          </a:p>
          <a:p>
            <a:endParaRPr lang="en-GB" dirty="0">
              <a:solidFill>
                <a:schemeClr val="bg1"/>
              </a:solidFill>
            </a:endParaRPr>
          </a:p>
          <a:p>
            <a:endParaRPr lang="en-GB" dirty="0"/>
          </a:p>
        </p:txBody>
      </p:sp>
      <p:pic>
        <p:nvPicPr>
          <p:cNvPr id="5" name="Picture 4"/>
          <p:cNvPicPr>
            <a:picLocks noChangeAspect="1"/>
          </p:cNvPicPr>
          <p:nvPr/>
        </p:nvPicPr>
        <p:blipFill>
          <a:blip r:embed="rId2"/>
          <a:stretch>
            <a:fillRect/>
          </a:stretch>
        </p:blipFill>
        <p:spPr>
          <a:xfrm>
            <a:off x="719781" y="1219066"/>
            <a:ext cx="7628238" cy="5392532"/>
          </a:xfrm>
          <a:prstGeom prst="rect">
            <a:avLst/>
          </a:prstGeom>
          <a:solidFill>
            <a:schemeClr val="bg1"/>
          </a:solidFill>
        </p:spPr>
      </p:pic>
    </p:spTree>
    <p:extLst>
      <p:ext uri="{BB962C8B-B14F-4D97-AF65-F5344CB8AC3E}">
        <p14:creationId xmlns:p14="http://schemas.microsoft.com/office/powerpoint/2010/main" val="2202906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fontScale="90000"/>
          </a:bodyPr>
          <a:lstStyle/>
          <a:p>
            <a:pPr algn="ctr"/>
            <a:r>
              <a:rPr lang="en-US" b="1" dirty="0" smtClean="0">
                <a:solidFill>
                  <a:schemeClr val="bg1"/>
                </a:solidFill>
              </a:rPr>
              <a:t>CONCUSSION PROTOCOL – </a:t>
            </a:r>
            <a:br>
              <a:rPr lang="en-US" b="1" dirty="0" smtClean="0">
                <a:solidFill>
                  <a:schemeClr val="bg1"/>
                </a:solidFill>
              </a:rPr>
            </a:br>
            <a:r>
              <a:rPr lang="en-US" b="1" dirty="0" smtClean="0">
                <a:solidFill>
                  <a:schemeClr val="bg1"/>
                </a:solidFill>
              </a:rPr>
              <a:t>18 YRS &amp; BELOW</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a:bodyPr>
          <a:lstStyle/>
          <a:p>
            <a:pPr marL="0" indent="0">
              <a:buNone/>
            </a:pPr>
            <a:endParaRPr lang="en-GB" dirty="0">
              <a:solidFill>
                <a:schemeClr val="bg1"/>
              </a:solidFill>
            </a:endParaRPr>
          </a:p>
          <a:p>
            <a:endParaRPr lang="en-GB" dirty="0">
              <a:solidFill>
                <a:schemeClr val="bg1"/>
              </a:solidFill>
            </a:endParaRPr>
          </a:p>
          <a:p>
            <a:endParaRPr lang="en-GB" dirty="0"/>
          </a:p>
        </p:txBody>
      </p:sp>
      <p:pic>
        <p:nvPicPr>
          <p:cNvPr id="6" name="Picture 5"/>
          <p:cNvPicPr>
            <a:picLocks noChangeAspect="1"/>
          </p:cNvPicPr>
          <p:nvPr/>
        </p:nvPicPr>
        <p:blipFill>
          <a:blip r:embed="rId2"/>
          <a:stretch>
            <a:fillRect/>
          </a:stretch>
        </p:blipFill>
        <p:spPr>
          <a:xfrm>
            <a:off x="1028819" y="1425146"/>
            <a:ext cx="7238762" cy="5148643"/>
          </a:xfrm>
          <a:prstGeom prst="rect">
            <a:avLst/>
          </a:prstGeom>
          <a:solidFill>
            <a:schemeClr val="bg1"/>
          </a:solidFill>
        </p:spPr>
      </p:pic>
    </p:spTree>
    <p:extLst>
      <p:ext uri="{BB962C8B-B14F-4D97-AF65-F5344CB8AC3E}">
        <p14:creationId xmlns:p14="http://schemas.microsoft.com/office/powerpoint/2010/main" val="1024975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749" y="1341436"/>
            <a:ext cx="6108700"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flipV="1">
            <a:off x="230488" y="3632198"/>
            <a:ext cx="7886700" cy="1587499"/>
          </a:xfrm>
        </p:spPr>
        <p:txBody>
          <a:bodyPr>
            <a:normAutofit/>
          </a:bodyPr>
          <a:lstStyle/>
          <a:p>
            <a:pPr algn="ctr"/>
            <a:r>
              <a:rPr lang="en-GB" b="1" dirty="0" smtClean="0">
                <a:solidFill>
                  <a:schemeClr val="bg1"/>
                </a:solidFill>
              </a:rPr>
              <a:t>QUESTIONS</a:t>
            </a:r>
            <a:endParaRPr lang="en-GB" b="1" dirty="0">
              <a:solidFill>
                <a:schemeClr val="bg1"/>
              </a:solidFill>
            </a:endParaRPr>
          </a:p>
        </p:txBody>
      </p:sp>
      <p:sp>
        <p:nvSpPr>
          <p:cNvPr id="2" name="Content Placeholder 1"/>
          <p:cNvSpPr>
            <a:spLocks noGrp="1"/>
          </p:cNvSpPr>
          <p:nvPr>
            <p:ph idx="1"/>
          </p:nvPr>
        </p:nvSpPr>
        <p:spPr/>
        <p:txBody>
          <a:bodyPr>
            <a:normAutofit/>
          </a:bodyPr>
          <a:lstStyle/>
          <a:p>
            <a:pPr algn="ctr"/>
            <a:endParaRPr lang="en-GB" dirty="0"/>
          </a:p>
          <a:p>
            <a:pPr algn="ctr"/>
            <a:endParaRPr lang="en-GB" dirty="0"/>
          </a:p>
        </p:txBody>
      </p:sp>
    </p:spTree>
    <p:extLst>
      <p:ext uri="{BB962C8B-B14F-4D97-AF65-F5344CB8AC3E}">
        <p14:creationId xmlns:p14="http://schemas.microsoft.com/office/powerpoint/2010/main" val="310488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250" y="1915319"/>
            <a:ext cx="7429500" cy="4171950"/>
          </a:xfrm>
        </p:spPr>
      </p:pic>
    </p:spTree>
    <p:extLst>
      <p:ext uri="{BB962C8B-B14F-4D97-AF65-F5344CB8AC3E}">
        <p14:creationId xmlns:p14="http://schemas.microsoft.com/office/powerpoint/2010/main" val="628203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bg1"/>
                </a:solidFill>
              </a:rPr>
              <a:t>INJURY PREVENTION AND MANAGEMENT</a:t>
            </a:r>
            <a:endParaRPr lang="en-GB" b="1" dirty="0">
              <a:solidFill>
                <a:schemeClr val="bg1"/>
              </a:solidFill>
            </a:endParaRPr>
          </a:p>
        </p:txBody>
      </p:sp>
      <p:sp>
        <p:nvSpPr>
          <p:cNvPr id="3" name="Content Placeholder 2"/>
          <p:cNvSpPr>
            <a:spLocks noGrp="1"/>
          </p:cNvSpPr>
          <p:nvPr>
            <p:ph idx="1"/>
          </p:nvPr>
        </p:nvSpPr>
        <p:spPr/>
        <p:txBody>
          <a:bodyPr/>
          <a:lstStyle/>
          <a:p>
            <a:pPr algn="ctr"/>
            <a:endParaRPr lang="en-GB" dirty="0" smtClean="0">
              <a:solidFill>
                <a:schemeClr val="bg1"/>
              </a:solidFill>
            </a:endParaRPr>
          </a:p>
          <a:p>
            <a:pPr algn="ctr"/>
            <a:endParaRPr lang="en-GB" dirty="0">
              <a:solidFill>
                <a:schemeClr val="bg1"/>
              </a:solidFill>
            </a:endParaRPr>
          </a:p>
          <a:p>
            <a:pPr algn="ctr"/>
            <a:endParaRPr lang="en-GB" dirty="0" smtClean="0">
              <a:solidFill>
                <a:schemeClr val="bg1"/>
              </a:solidFill>
            </a:endParaRPr>
          </a:p>
          <a:p>
            <a:pPr algn="ctr"/>
            <a:endParaRPr lang="en-GB" dirty="0">
              <a:solidFill>
                <a:schemeClr val="bg1"/>
              </a:solidFill>
            </a:endParaRPr>
          </a:p>
          <a:p>
            <a:pPr marL="0" indent="0" algn="ctr">
              <a:buNone/>
            </a:pPr>
            <a:r>
              <a:rPr lang="en-GB" sz="5400" b="1" dirty="0" smtClean="0">
                <a:solidFill>
                  <a:schemeClr val="bg1"/>
                </a:solidFill>
              </a:rPr>
              <a:t>RACHEL BUSTIN</a:t>
            </a:r>
            <a:endParaRPr lang="en-GB" sz="5400" b="1" dirty="0">
              <a:solidFill>
                <a:schemeClr val="bg1"/>
              </a:solidFill>
            </a:endParaRPr>
          </a:p>
        </p:txBody>
      </p:sp>
    </p:spTree>
    <p:extLst>
      <p:ext uri="{BB962C8B-B14F-4D97-AF65-F5344CB8AC3E}">
        <p14:creationId xmlns:p14="http://schemas.microsoft.com/office/powerpoint/2010/main" val="4237689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933700"/>
            <a:ext cx="7886700" cy="877889"/>
          </a:xfrm>
        </p:spPr>
        <p:txBody>
          <a:bodyPr>
            <a:normAutofit/>
          </a:bodyPr>
          <a:lstStyle/>
          <a:p>
            <a:pPr algn="ctr"/>
            <a:r>
              <a:rPr lang="en-GB" b="1" dirty="0" smtClean="0">
                <a:solidFill>
                  <a:schemeClr val="bg1"/>
                </a:solidFill>
              </a:rPr>
              <a:t>COMPETITION PLANNING</a:t>
            </a:r>
            <a:endParaRPr lang="en-GB" b="1" dirty="0">
              <a:solidFill>
                <a:schemeClr val="bg1"/>
              </a:solidFill>
            </a:endParaRPr>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3624001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a:bodyPr>
          <a:lstStyle/>
          <a:p>
            <a:pPr algn="ctr"/>
            <a:r>
              <a:rPr lang="en-GB" b="1" dirty="0" smtClean="0">
                <a:solidFill>
                  <a:schemeClr val="bg1"/>
                </a:solidFill>
              </a:rPr>
              <a:t>COMPETITION PLANNING</a:t>
            </a:r>
            <a:endParaRPr lang="en-GB" b="1" dirty="0">
              <a:solidFill>
                <a:schemeClr val="bg1"/>
              </a:solidFill>
            </a:endParaRPr>
          </a:p>
        </p:txBody>
      </p:sp>
      <p:sp>
        <p:nvSpPr>
          <p:cNvPr id="2" name="Content Placeholder 1"/>
          <p:cNvSpPr>
            <a:spLocks noGrp="1"/>
          </p:cNvSpPr>
          <p:nvPr>
            <p:ph idx="1"/>
          </p:nvPr>
        </p:nvSpPr>
        <p:spPr>
          <a:xfrm>
            <a:off x="590550" y="1101724"/>
            <a:ext cx="7886700" cy="5324475"/>
          </a:xfrm>
        </p:spPr>
        <p:txBody>
          <a:bodyPr>
            <a:normAutofit lnSpcReduction="10000"/>
          </a:bodyPr>
          <a:lstStyle/>
          <a:p>
            <a:r>
              <a:rPr lang="en-GB" dirty="0">
                <a:solidFill>
                  <a:schemeClr val="bg1"/>
                </a:solidFill>
              </a:rPr>
              <a:t> </a:t>
            </a:r>
            <a:r>
              <a:rPr lang="en-GB" dirty="0" smtClean="0">
                <a:solidFill>
                  <a:schemeClr val="bg1"/>
                </a:solidFill>
              </a:rPr>
              <a:t>Military v Military in a military location</a:t>
            </a:r>
          </a:p>
          <a:p>
            <a:endParaRPr lang="en-GB" dirty="0">
              <a:solidFill>
                <a:schemeClr val="bg1"/>
              </a:solidFill>
            </a:endParaRPr>
          </a:p>
          <a:p>
            <a:r>
              <a:rPr lang="en-GB" dirty="0" smtClean="0">
                <a:solidFill>
                  <a:schemeClr val="bg1"/>
                </a:solidFill>
              </a:rPr>
              <a:t>Military </a:t>
            </a:r>
            <a:r>
              <a:rPr lang="en-GB" dirty="0">
                <a:solidFill>
                  <a:schemeClr val="bg1"/>
                </a:solidFill>
              </a:rPr>
              <a:t>boxers v Civilian boxers in a military </a:t>
            </a:r>
            <a:r>
              <a:rPr lang="en-GB" dirty="0" smtClean="0">
                <a:solidFill>
                  <a:schemeClr val="bg1"/>
                </a:solidFill>
              </a:rPr>
              <a:t>location</a:t>
            </a:r>
          </a:p>
          <a:p>
            <a:endParaRPr lang="en-GB" dirty="0" smtClean="0">
              <a:solidFill>
                <a:schemeClr val="bg1"/>
              </a:solidFill>
            </a:endParaRPr>
          </a:p>
          <a:p>
            <a:r>
              <a:rPr lang="en-GB" dirty="0">
                <a:solidFill>
                  <a:schemeClr val="bg1"/>
                </a:solidFill>
              </a:rPr>
              <a:t>Military boxers v Civilian boxers in a civilian </a:t>
            </a:r>
            <a:r>
              <a:rPr lang="en-GB" dirty="0" smtClean="0">
                <a:solidFill>
                  <a:schemeClr val="bg1"/>
                </a:solidFill>
              </a:rPr>
              <a:t>location</a:t>
            </a:r>
          </a:p>
          <a:p>
            <a:pPr marL="0" indent="0">
              <a:buNone/>
            </a:pPr>
            <a:endParaRPr lang="en-GB" dirty="0">
              <a:solidFill>
                <a:schemeClr val="bg1"/>
              </a:solidFill>
            </a:endParaRPr>
          </a:p>
          <a:p>
            <a:r>
              <a:rPr lang="en-GB" dirty="0" smtClean="0">
                <a:solidFill>
                  <a:schemeClr val="bg1"/>
                </a:solidFill>
              </a:rPr>
              <a:t>Military </a:t>
            </a:r>
            <a:r>
              <a:rPr lang="en-GB" dirty="0">
                <a:solidFill>
                  <a:schemeClr val="bg1"/>
                </a:solidFill>
              </a:rPr>
              <a:t>boxers only in a civilian </a:t>
            </a:r>
            <a:r>
              <a:rPr lang="en-GB" dirty="0" smtClean="0">
                <a:solidFill>
                  <a:schemeClr val="bg1"/>
                </a:solidFill>
              </a:rPr>
              <a:t>location</a:t>
            </a:r>
          </a:p>
          <a:p>
            <a:pPr marL="0" indent="0">
              <a:buNone/>
            </a:pPr>
            <a:endParaRPr lang="en-GB" dirty="0">
              <a:solidFill>
                <a:schemeClr val="bg1"/>
              </a:solidFill>
            </a:endParaRPr>
          </a:p>
          <a:p>
            <a:r>
              <a:rPr lang="en-GB" dirty="0" smtClean="0">
                <a:solidFill>
                  <a:schemeClr val="bg1"/>
                </a:solidFill>
              </a:rPr>
              <a:t>Civilian </a:t>
            </a:r>
            <a:r>
              <a:rPr lang="en-GB" dirty="0">
                <a:solidFill>
                  <a:schemeClr val="bg1"/>
                </a:solidFill>
              </a:rPr>
              <a:t>boxers v Civilian boxers in a military location </a:t>
            </a:r>
            <a:endParaRPr lang="en-GB" dirty="0" smtClean="0">
              <a:solidFill>
                <a:schemeClr val="bg1"/>
              </a:solidFill>
            </a:endParaRPr>
          </a:p>
          <a:p>
            <a:r>
              <a:rPr lang="en-GB" dirty="0" smtClean="0">
                <a:solidFill>
                  <a:schemeClr val="bg1"/>
                </a:solidFill>
              </a:rPr>
              <a:t>CHARITY BOXING EVENTS***</a:t>
            </a:r>
            <a:endParaRPr lang="en-GB" dirty="0">
              <a:solidFill>
                <a:schemeClr val="bg1"/>
              </a:solidFill>
            </a:endParaRPr>
          </a:p>
          <a:p>
            <a:endParaRPr lang="en-GB" dirty="0">
              <a:solidFill>
                <a:schemeClr val="bg1"/>
              </a:solidFill>
            </a:endParaRPr>
          </a:p>
          <a:p>
            <a:endParaRPr lang="en-GB" dirty="0"/>
          </a:p>
        </p:txBody>
      </p:sp>
    </p:spTree>
    <p:extLst>
      <p:ext uri="{BB962C8B-B14F-4D97-AF65-F5344CB8AC3E}">
        <p14:creationId xmlns:p14="http://schemas.microsoft.com/office/powerpoint/2010/main" val="539152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a:bodyPr>
          <a:lstStyle/>
          <a:p>
            <a:pPr algn="ctr"/>
            <a:r>
              <a:rPr lang="en-GB" b="1" dirty="0" smtClean="0">
                <a:solidFill>
                  <a:schemeClr val="bg1"/>
                </a:solidFill>
              </a:rPr>
              <a:t>Boxing with Civilians</a:t>
            </a:r>
            <a:endParaRPr lang="en-GB" b="1" dirty="0">
              <a:solidFill>
                <a:schemeClr val="bg1"/>
              </a:solidFill>
            </a:endParaRPr>
          </a:p>
        </p:txBody>
      </p:sp>
      <p:sp>
        <p:nvSpPr>
          <p:cNvPr id="2" name="Content Placeholder 1"/>
          <p:cNvSpPr>
            <a:spLocks noGrp="1"/>
          </p:cNvSpPr>
          <p:nvPr>
            <p:ph idx="1"/>
          </p:nvPr>
        </p:nvSpPr>
        <p:spPr>
          <a:xfrm>
            <a:off x="590550" y="1101724"/>
            <a:ext cx="7886700" cy="5248275"/>
          </a:xfrm>
        </p:spPr>
        <p:txBody>
          <a:bodyPr>
            <a:normAutofit fontScale="77500" lnSpcReduction="20000"/>
          </a:bodyPr>
          <a:lstStyle/>
          <a:p>
            <a:r>
              <a:rPr lang="en-GB" dirty="0" smtClean="0">
                <a:solidFill>
                  <a:schemeClr val="bg1"/>
                </a:solidFill>
              </a:rPr>
              <a:t>Against Civilians in Mil location</a:t>
            </a:r>
          </a:p>
          <a:p>
            <a:pPr lvl="1"/>
            <a:r>
              <a:rPr lang="en-GB" dirty="0" smtClean="0">
                <a:solidFill>
                  <a:schemeClr val="bg1"/>
                </a:solidFill>
              </a:rPr>
              <a:t>Registrations – England Boxing </a:t>
            </a:r>
          </a:p>
          <a:p>
            <a:pPr lvl="1"/>
            <a:r>
              <a:rPr lang="en-GB" dirty="0" smtClean="0">
                <a:solidFill>
                  <a:schemeClr val="bg1"/>
                </a:solidFill>
              </a:rPr>
              <a:t>Coaches Registrations – England Boxing / DBS</a:t>
            </a:r>
          </a:p>
          <a:p>
            <a:pPr lvl="1"/>
            <a:r>
              <a:rPr lang="en-GB" dirty="0" smtClean="0">
                <a:solidFill>
                  <a:schemeClr val="bg1"/>
                </a:solidFill>
              </a:rPr>
              <a:t>Officials – England Boxing must include civilian officials / Supervisor</a:t>
            </a:r>
          </a:p>
          <a:p>
            <a:pPr lvl="1"/>
            <a:r>
              <a:rPr lang="en-GB" dirty="0" smtClean="0">
                <a:solidFill>
                  <a:schemeClr val="bg1"/>
                </a:solidFill>
              </a:rPr>
              <a:t>Notification of Regional Sec</a:t>
            </a:r>
          </a:p>
          <a:p>
            <a:pPr lvl="1"/>
            <a:r>
              <a:rPr lang="en-GB" dirty="0" smtClean="0">
                <a:solidFill>
                  <a:schemeClr val="bg1"/>
                </a:solidFill>
              </a:rPr>
              <a:t>Commanding Officers Permission</a:t>
            </a:r>
          </a:p>
          <a:p>
            <a:r>
              <a:rPr lang="en-GB" dirty="0" smtClean="0">
                <a:solidFill>
                  <a:schemeClr val="bg1"/>
                </a:solidFill>
              </a:rPr>
              <a:t>Against Civilians in Civilian location</a:t>
            </a:r>
          </a:p>
          <a:p>
            <a:pPr lvl="1"/>
            <a:r>
              <a:rPr lang="en-GB" dirty="0" smtClean="0">
                <a:solidFill>
                  <a:schemeClr val="bg1"/>
                </a:solidFill>
              </a:rPr>
              <a:t>As above</a:t>
            </a:r>
          </a:p>
          <a:p>
            <a:pPr lvl="1"/>
            <a:r>
              <a:rPr lang="en-GB" dirty="0" smtClean="0">
                <a:solidFill>
                  <a:schemeClr val="bg1"/>
                </a:solidFill>
              </a:rPr>
              <a:t>Venue to be licensed.</a:t>
            </a:r>
          </a:p>
          <a:p>
            <a:pPr lvl="1"/>
            <a:r>
              <a:rPr lang="en-GB" dirty="0" smtClean="0">
                <a:solidFill>
                  <a:schemeClr val="bg1"/>
                </a:solidFill>
              </a:rPr>
              <a:t>Regional Association to provide license for boxing</a:t>
            </a:r>
          </a:p>
          <a:p>
            <a:r>
              <a:rPr lang="en-GB" dirty="0" smtClean="0">
                <a:solidFill>
                  <a:schemeClr val="bg1"/>
                </a:solidFill>
              </a:rPr>
              <a:t>Mil Boxing in Civilian Location</a:t>
            </a:r>
          </a:p>
          <a:p>
            <a:pPr lvl="1"/>
            <a:r>
              <a:rPr lang="en-GB" dirty="0" smtClean="0">
                <a:solidFill>
                  <a:schemeClr val="bg1"/>
                </a:solidFill>
              </a:rPr>
              <a:t>Service Only Registration</a:t>
            </a:r>
          </a:p>
          <a:p>
            <a:pPr lvl="1"/>
            <a:r>
              <a:rPr lang="en-GB" dirty="0" smtClean="0">
                <a:solidFill>
                  <a:schemeClr val="bg1"/>
                </a:solidFill>
              </a:rPr>
              <a:t>License to be agreed</a:t>
            </a:r>
          </a:p>
          <a:p>
            <a:pPr lvl="1"/>
            <a:r>
              <a:rPr lang="en-GB" dirty="0" smtClean="0">
                <a:solidFill>
                  <a:schemeClr val="bg1"/>
                </a:solidFill>
              </a:rPr>
              <a:t>Supervisor to be agreed</a:t>
            </a:r>
            <a:endParaRPr lang="en-GB" dirty="0">
              <a:solidFill>
                <a:schemeClr val="bg1"/>
              </a:solidFill>
            </a:endParaRPr>
          </a:p>
          <a:p>
            <a:r>
              <a:rPr lang="en-GB" dirty="0" smtClean="0">
                <a:solidFill>
                  <a:schemeClr val="bg1"/>
                </a:solidFill>
              </a:rPr>
              <a:t>Civilians in Military Location</a:t>
            </a:r>
          </a:p>
          <a:p>
            <a:pPr lvl="1"/>
            <a:r>
              <a:rPr lang="en-GB" dirty="0" smtClean="0">
                <a:solidFill>
                  <a:schemeClr val="bg1"/>
                </a:solidFill>
              </a:rPr>
              <a:t>Army Boxing to Licence</a:t>
            </a:r>
          </a:p>
          <a:p>
            <a:pPr lvl="1"/>
            <a:r>
              <a:rPr lang="en-GB" dirty="0" smtClean="0">
                <a:solidFill>
                  <a:schemeClr val="bg1"/>
                </a:solidFill>
              </a:rPr>
              <a:t>Supervisor must be Army BA</a:t>
            </a:r>
          </a:p>
          <a:p>
            <a:pPr lvl="1"/>
            <a:r>
              <a:rPr lang="en-GB" dirty="0" smtClean="0">
                <a:solidFill>
                  <a:schemeClr val="bg1"/>
                </a:solidFill>
              </a:rPr>
              <a:t>Risk</a:t>
            </a:r>
            <a:endParaRPr lang="en-GB" dirty="0">
              <a:solidFill>
                <a:schemeClr val="bg1"/>
              </a:solidFill>
            </a:endParaRPr>
          </a:p>
          <a:p>
            <a:endParaRPr lang="en-GB" dirty="0"/>
          </a:p>
        </p:txBody>
      </p:sp>
    </p:spTree>
    <p:extLst>
      <p:ext uri="{BB962C8B-B14F-4D97-AF65-F5344CB8AC3E}">
        <p14:creationId xmlns:p14="http://schemas.microsoft.com/office/powerpoint/2010/main" val="2929762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 calcmode="lin" valueType="num">
                                      <p:cBhvr additive="base">
                                        <p:cTn id="4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9" end="9"/>
                                            </p:txEl>
                                          </p:spTgt>
                                        </p:tgtEl>
                                        <p:attrNameLst>
                                          <p:attrName>style.visibility</p:attrName>
                                        </p:attrNameLst>
                                      </p:cBhvr>
                                      <p:to>
                                        <p:strVal val="visible"/>
                                      </p:to>
                                    </p:set>
                                    <p:anim calcmode="lin" valueType="num">
                                      <p:cBhvr additive="base">
                                        <p:cTn id="4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 calcmode="lin" valueType="num">
                                      <p:cBhvr additive="base">
                                        <p:cTn id="5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anim calcmode="lin" valueType="num">
                                      <p:cBhvr additive="base">
                                        <p:cTn id="55"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
                                            <p:txEl>
                                              <p:pRg st="12" end="12"/>
                                            </p:txEl>
                                          </p:spTgt>
                                        </p:tgtEl>
                                        <p:attrNameLst>
                                          <p:attrName>style.visibility</p:attrName>
                                        </p:attrNameLst>
                                      </p:cBhvr>
                                      <p:to>
                                        <p:strVal val="visible"/>
                                      </p:to>
                                    </p:set>
                                    <p:anim calcmode="lin" valueType="num">
                                      <p:cBhvr additive="base">
                                        <p:cTn id="59"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
                                            <p:txEl>
                                              <p:pRg st="13" end="13"/>
                                            </p:txEl>
                                          </p:spTgt>
                                        </p:tgtEl>
                                        <p:attrNameLst>
                                          <p:attrName>style.visibility</p:attrName>
                                        </p:attrNameLst>
                                      </p:cBhvr>
                                      <p:to>
                                        <p:strVal val="visible"/>
                                      </p:to>
                                    </p:set>
                                    <p:anim calcmode="lin" valueType="num">
                                      <p:cBhvr additive="base">
                                        <p:cTn id="63"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
                                            <p:txEl>
                                              <p:pRg st="14" end="14"/>
                                            </p:txEl>
                                          </p:spTgt>
                                        </p:tgtEl>
                                        <p:attrNameLst>
                                          <p:attrName>style.visibility</p:attrName>
                                        </p:attrNameLst>
                                      </p:cBhvr>
                                      <p:to>
                                        <p:strVal val="visible"/>
                                      </p:to>
                                    </p:set>
                                    <p:anim calcmode="lin" valueType="num">
                                      <p:cBhvr additive="base">
                                        <p:cTn id="6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
                                            <p:txEl>
                                              <p:pRg st="14" end="14"/>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
                                            <p:txEl>
                                              <p:pRg st="15" end="15"/>
                                            </p:txEl>
                                          </p:spTgt>
                                        </p:tgtEl>
                                        <p:attrNameLst>
                                          <p:attrName>style.visibility</p:attrName>
                                        </p:attrNameLst>
                                      </p:cBhvr>
                                      <p:to>
                                        <p:strVal val="visible"/>
                                      </p:to>
                                    </p:set>
                                    <p:anim calcmode="lin" valueType="num">
                                      <p:cBhvr additive="base">
                                        <p:cTn id="73"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
                                            <p:txEl>
                                              <p:pRg st="15" end="15"/>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
                                            <p:txEl>
                                              <p:pRg st="16" end="16"/>
                                            </p:txEl>
                                          </p:spTgt>
                                        </p:tgtEl>
                                        <p:attrNameLst>
                                          <p:attrName>style.visibility</p:attrName>
                                        </p:attrNameLst>
                                      </p:cBhvr>
                                      <p:to>
                                        <p:strVal val="visible"/>
                                      </p:to>
                                    </p:set>
                                    <p:anim calcmode="lin" valueType="num">
                                      <p:cBhvr additive="base">
                                        <p:cTn id="77" dur="500" fill="hold"/>
                                        <p:tgtEl>
                                          <p:spTgt spid="2">
                                            <p:txEl>
                                              <p:pRg st="16" end="16"/>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
                                            <p:txEl>
                                              <p:pRg st="16" end="16"/>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
                                            <p:txEl>
                                              <p:pRg st="17" end="17"/>
                                            </p:txEl>
                                          </p:spTgt>
                                        </p:tgtEl>
                                        <p:attrNameLst>
                                          <p:attrName>style.visibility</p:attrName>
                                        </p:attrNameLst>
                                      </p:cBhvr>
                                      <p:to>
                                        <p:strVal val="visible"/>
                                      </p:to>
                                    </p:set>
                                    <p:anim calcmode="lin" valueType="num">
                                      <p:cBhvr additive="base">
                                        <p:cTn id="81" dur="500" fill="hold"/>
                                        <p:tgtEl>
                                          <p:spTgt spid="2">
                                            <p:txEl>
                                              <p:pRg st="17" end="17"/>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2">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6940" y="352426"/>
            <a:ext cx="8476059" cy="1325563"/>
          </a:xfrm>
        </p:spPr>
        <p:txBody>
          <a:bodyPr/>
          <a:lstStyle/>
          <a:p>
            <a:pPr algn="ctr"/>
            <a:r>
              <a:rPr lang="en-GB" b="1" dirty="0" smtClean="0">
                <a:solidFill>
                  <a:schemeClr val="bg1"/>
                </a:solidFill>
                <a:latin typeface="+mn-lt"/>
              </a:rPr>
              <a:t>INTER UNIT COMPETITION</a:t>
            </a:r>
            <a:endParaRPr lang="en-GB" b="1" dirty="0">
              <a:solidFill>
                <a:schemeClr val="bg1"/>
              </a:solidFill>
              <a:latin typeface="+mn-lt"/>
            </a:endParaRPr>
          </a:p>
        </p:txBody>
      </p:sp>
      <p:sp>
        <p:nvSpPr>
          <p:cNvPr id="9" name="Content Placeholder 8"/>
          <p:cNvSpPr>
            <a:spLocks noGrp="1"/>
          </p:cNvSpPr>
          <p:nvPr>
            <p:ph sz="quarter" idx="4"/>
          </p:nvPr>
        </p:nvSpPr>
        <p:spPr>
          <a:xfrm>
            <a:off x="774700" y="1854200"/>
            <a:ext cx="8077200" cy="4800600"/>
          </a:xfrm>
        </p:spPr>
        <p:txBody>
          <a:bodyPr>
            <a:normAutofit/>
          </a:bodyPr>
          <a:lstStyle/>
          <a:p>
            <a:pPr marL="0" indent="0">
              <a:buNone/>
            </a:pPr>
            <a:r>
              <a:rPr lang="en-GB" sz="3200" dirty="0" smtClean="0">
                <a:solidFill>
                  <a:schemeClr val="bg1"/>
                </a:solidFill>
              </a:rPr>
              <a:t>¼ FINALS</a:t>
            </a:r>
          </a:p>
          <a:p>
            <a:pPr marL="0" indent="0" algn="ctr">
              <a:buNone/>
            </a:pPr>
            <a:r>
              <a:rPr lang="en-GB" sz="3200" dirty="0" smtClean="0">
                <a:solidFill>
                  <a:schemeClr val="bg1"/>
                </a:solidFill>
              </a:rPr>
              <a:t>3 PARA V 4 SCOTS</a:t>
            </a:r>
          </a:p>
          <a:p>
            <a:pPr marL="0" indent="0" algn="ctr">
              <a:buNone/>
            </a:pPr>
            <a:r>
              <a:rPr lang="en-GB" sz="3200" dirty="0" smtClean="0">
                <a:solidFill>
                  <a:schemeClr val="bg1"/>
                </a:solidFill>
              </a:rPr>
              <a:t>1 RRF V 5 RIFLES</a:t>
            </a:r>
          </a:p>
          <a:p>
            <a:pPr marL="0" indent="0" algn="ctr">
              <a:buNone/>
            </a:pPr>
            <a:r>
              <a:rPr lang="en-US" sz="3200" dirty="0" smtClean="0">
                <a:solidFill>
                  <a:schemeClr val="bg1"/>
                </a:solidFill>
              </a:rPr>
              <a:t>13 </a:t>
            </a:r>
            <a:r>
              <a:rPr lang="en-US" sz="3200" dirty="0" err="1" smtClean="0">
                <a:solidFill>
                  <a:schemeClr val="bg1"/>
                </a:solidFill>
              </a:rPr>
              <a:t>AASp</a:t>
            </a:r>
            <a:r>
              <a:rPr lang="en-US" sz="3200" dirty="0" smtClean="0">
                <a:solidFill>
                  <a:schemeClr val="bg1"/>
                </a:solidFill>
              </a:rPr>
              <a:t> Regt RLC</a:t>
            </a:r>
          </a:p>
          <a:p>
            <a:pPr marL="0" indent="0" algn="ctr">
              <a:buNone/>
            </a:pPr>
            <a:r>
              <a:rPr lang="en-US" sz="3200" dirty="0" smtClean="0">
                <a:solidFill>
                  <a:schemeClr val="bg1"/>
                </a:solidFill>
              </a:rPr>
              <a:t>2 Rifles</a:t>
            </a:r>
            <a:endParaRPr lang="en-GB" sz="3200" dirty="0" smtClean="0">
              <a:solidFill>
                <a:schemeClr val="bg1"/>
              </a:solidFill>
            </a:endParaRPr>
          </a:p>
          <a:p>
            <a:pPr marL="0" indent="0">
              <a:buNone/>
            </a:pPr>
            <a:r>
              <a:rPr lang="en-GB" sz="3200" dirty="0" smtClean="0">
                <a:solidFill>
                  <a:schemeClr val="bg1"/>
                </a:solidFill>
              </a:rPr>
              <a:t>½ FINALS</a:t>
            </a:r>
          </a:p>
          <a:p>
            <a:pPr marL="0" indent="0" algn="ctr">
              <a:buNone/>
            </a:pPr>
            <a:r>
              <a:rPr lang="en-GB" sz="3200" dirty="0" smtClean="0">
                <a:solidFill>
                  <a:schemeClr val="bg1"/>
                </a:solidFill>
              </a:rPr>
              <a:t>13 AA </a:t>
            </a:r>
            <a:r>
              <a:rPr lang="en-GB" sz="3200" dirty="0" err="1" smtClean="0">
                <a:solidFill>
                  <a:schemeClr val="bg1"/>
                </a:solidFill>
              </a:rPr>
              <a:t>Sp</a:t>
            </a:r>
            <a:r>
              <a:rPr lang="en-GB" sz="3200" dirty="0" smtClean="0">
                <a:solidFill>
                  <a:schemeClr val="bg1"/>
                </a:solidFill>
              </a:rPr>
              <a:t> Regt RLC V 2 Rifles</a:t>
            </a:r>
          </a:p>
          <a:p>
            <a:pPr marL="0" indent="0" algn="ctr">
              <a:buNone/>
            </a:pPr>
            <a:r>
              <a:rPr lang="en-GB" sz="3200" dirty="0" smtClean="0">
                <a:solidFill>
                  <a:schemeClr val="bg1"/>
                </a:solidFill>
              </a:rPr>
              <a:t>1 RRF V 3 PARA</a:t>
            </a:r>
          </a:p>
        </p:txBody>
      </p:sp>
    </p:spTree>
    <p:extLst>
      <p:ext uri="{BB962C8B-B14F-4D97-AF65-F5344CB8AC3E}">
        <p14:creationId xmlns:p14="http://schemas.microsoft.com/office/powerpoint/2010/main" val="4166337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GB" b="1" dirty="0" smtClean="0">
                <a:solidFill>
                  <a:schemeClr val="bg1"/>
                </a:solidFill>
              </a:rPr>
              <a:t>EVENT PLANNING</a:t>
            </a:r>
            <a:endParaRPr lang="en-GB" b="1" dirty="0">
              <a:solidFill>
                <a:schemeClr val="bg1"/>
              </a:solidFill>
            </a:endParaRPr>
          </a:p>
        </p:txBody>
      </p:sp>
      <p:sp>
        <p:nvSpPr>
          <p:cNvPr id="2" name="Content Placeholder 1"/>
          <p:cNvSpPr>
            <a:spLocks noGrp="1"/>
          </p:cNvSpPr>
          <p:nvPr>
            <p:ph idx="1"/>
          </p:nvPr>
        </p:nvSpPr>
        <p:spPr/>
        <p:txBody>
          <a:bodyPr>
            <a:normAutofit/>
          </a:bodyPr>
          <a:lstStyle/>
          <a:p>
            <a:r>
              <a:rPr lang="en-GB" dirty="0" smtClean="0">
                <a:solidFill>
                  <a:schemeClr val="bg1"/>
                </a:solidFill>
              </a:rPr>
              <a:t>Arrange date with Commanding Officer and Regional Sec OR Army BA Sec.</a:t>
            </a:r>
          </a:p>
          <a:p>
            <a:r>
              <a:rPr lang="en-GB" dirty="0" smtClean="0">
                <a:solidFill>
                  <a:schemeClr val="bg1"/>
                </a:solidFill>
              </a:rPr>
              <a:t>Venue – Suitable and available</a:t>
            </a:r>
          </a:p>
          <a:p>
            <a:pPr lvl="1"/>
            <a:r>
              <a:rPr lang="en-GB" dirty="0" smtClean="0">
                <a:solidFill>
                  <a:schemeClr val="bg1"/>
                </a:solidFill>
              </a:rPr>
              <a:t>Military or civilian</a:t>
            </a:r>
          </a:p>
          <a:p>
            <a:pPr lvl="1"/>
            <a:r>
              <a:rPr lang="en-GB" dirty="0" smtClean="0">
                <a:solidFill>
                  <a:schemeClr val="bg1"/>
                </a:solidFill>
              </a:rPr>
              <a:t>Floor</a:t>
            </a:r>
          </a:p>
          <a:p>
            <a:pPr lvl="1"/>
            <a:r>
              <a:rPr lang="en-GB" dirty="0" smtClean="0">
                <a:solidFill>
                  <a:schemeClr val="bg1"/>
                </a:solidFill>
              </a:rPr>
              <a:t>Seating / Fire</a:t>
            </a:r>
          </a:p>
          <a:p>
            <a:pPr lvl="1"/>
            <a:r>
              <a:rPr lang="en-GB" dirty="0" smtClean="0">
                <a:solidFill>
                  <a:schemeClr val="bg1"/>
                </a:solidFill>
              </a:rPr>
              <a:t>Lighting – Power supply</a:t>
            </a:r>
          </a:p>
          <a:p>
            <a:pPr lvl="1"/>
            <a:r>
              <a:rPr lang="en-GB" dirty="0" smtClean="0">
                <a:solidFill>
                  <a:schemeClr val="bg1"/>
                </a:solidFill>
              </a:rPr>
              <a:t>Changing / warm up areas</a:t>
            </a:r>
          </a:p>
          <a:p>
            <a:pPr lvl="1"/>
            <a:r>
              <a:rPr lang="en-GB" dirty="0" smtClean="0">
                <a:solidFill>
                  <a:schemeClr val="bg1"/>
                </a:solidFill>
              </a:rPr>
              <a:t>Medical room</a:t>
            </a:r>
          </a:p>
          <a:p>
            <a:pPr lvl="1"/>
            <a:r>
              <a:rPr lang="en-GB" dirty="0" smtClean="0">
                <a:solidFill>
                  <a:schemeClr val="bg1"/>
                </a:solidFill>
              </a:rPr>
              <a:t>Weigh in areas</a:t>
            </a:r>
          </a:p>
          <a:p>
            <a:pPr lvl="1"/>
            <a:endParaRPr lang="en-GB" dirty="0" smtClean="0">
              <a:solidFill>
                <a:schemeClr val="bg1"/>
              </a:solidFill>
            </a:endParaRPr>
          </a:p>
          <a:p>
            <a:pPr lvl="1"/>
            <a:endParaRPr lang="en-GB" dirty="0" smtClean="0">
              <a:solidFill>
                <a:schemeClr val="bg1"/>
              </a:solidFill>
            </a:endParaRPr>
          </a:p>
          <a:p>
            <a:endParaRPr lang="en-GB" dirty="0">
              <a:solidFill>
                <a:schemeClr val="bg1"/>
              </a:solidFill>
            </a:endParaRPr>
          </a:p>
          <a:p>
            <a:endParaRPr lang="en-GB" dirty="0">
              <a:solidFill>
                <a:schemeClr val="bg1"/>
              </a:solidFill>
            </a:endParaRPr>
          </a:p>
          <a:p>
            <a:endParaRPr lang="en-GB" dirty="0"/>
          </a:p>
        </p:txBody>
      </p:sp>
    </p:spTree>
    <p:extLst>
      <p:ext uri="{BB962C8B-B14F-4D97-AF65-F5344CB8AC3E}">
        <p14:creationId xmlns:p14="http://schemas.microsoft.com/office/powerpoint/2010/main" val="598097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additive="base">
                                        <p:cTn id="5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419100"/>
            <a:ext cx="7886700" cy="5757863"/>
          </a:xfrm>
        </p:spPr>
        <p:txBody>
          <a:bodyPr>
            <a:normAutofit fontScale="92500" lnSpcReduction="10000"/>
          </a:bodyPr>
          <a:lstStyle/>
          <a:p>
            <a:r>
              <a:rPr lang="en-GB" dirty="0">
                <a:solidFill>
                  <a:schemeClr val="bg1"/>
                </a:solidFill>
              </a:rPr>
              <a:t>Competition </a:t>
            </a:r>
            <a:r>
              <a:rPr lang="en-GB" dirty="0" smtClean="0">
                <a:solidFill>
                  <a:schemeClr val="bg1"/>
                </a:solidFill>
              </a:rPr>
              <a:t>Format</a:t>
            </a:r>
          </a:p>
          <a:p>
            <a:pPr lvl="1"/>
            <a:r>
              <a:rPr lang="en-GB" dirty="0" smtClean="0">
                <a:solidFill>
                  <a:schemeClr val="bg1"/>
                </a:solidFill>
              </a:rPr>
              <a:t>Single Day</a:t>
            </a:r>
          </a:p>
          <a:p>
            <a:pPr lvl="1"/>
            <a:r>
              <a:rPr lang="en-GB" dirty="0" smtClean="0">
                <a:solidFill>
                  <a:schemeClr val="bg1"/>
                </a:solidFill>
              </a:rPr>
              <a:t>Multi Day</a:t>
            </a:r>
          </a:p>
          <a:p>
            <a:pPr lvl="1"/>
            <a:r>
              <a:rPr lang="en-GB" dirty="0" smtClean="0">
                <a:solidFill>
                  <a:schemeClr val="bg1"/>
                </a:solidFill>
              </a:rPr>
              <a:t>Number and Duration of Bouts</a:t>
            </a:r>
          </a:p>
          <a:p>
            <a:pPr marL="457200" lvl="1" indent="0">
              <a:buNone/>
            </a:pPr>
            <a:endParaRPr lang="en-GB" dirty="0">
              <a:solidFill>
                <a:schemeClr val="bg1"/>
              </a:solidFill>
            </a:endParaRPr>
          </a:p>
          <a:p>
            <a:r>
              <a:rPr lang="en-GB" dirty="0">
                <a:solidFill>
                  <a:schemeClr val="bg1"/>
                </a:solidFill>
              </a:rPr>
              <a:t>Medical </a:t>
            </a:r>
            <a:r>
              <a:rPr lang="en-GB" dirty="0" smtClean="0">
                <a:solidFill>
                  <a:schemeClr val="bg1"/>
                </a:solidFill>
              </a:rPr>
              <a:t>Cover</a:t>
            </a:r>
          </a:p>
          <a:p>
            <a:pPr lvl="1"/>
            <a:r>
              <a:rPr lang="en-GB" dirty="0" smtClean="0">
                <a:solidFill>
                  <a:schemeClr val="bg1"/>
                </a:solidFill>
              </a:rPr>
              <a:t>Ringside Dr</a:t>
            </a:r>
          </a:p>
          <a:p>
            <a:pPr lvl="1"/>
            <a:r>
              <a:rPr lang="en-GB" dirty="0" smtClean="0">
                <a:solidFill>
                  <a:schemeClr val="bg1"/>
                </a:solidFill>
              </a:rPr>
              <a:t>Paramedics</a:t>
            </a:r>
          </a:p>
          <a:p>
            <a:pPr marL="457200" lvl="1" indent="0">
              <a:buNone/>
            </a:pPr>
            <a:endParaRPr lang="en-GB" dirty="0">
              <a:solidFill>
                <a:schemeClr val="bg1"/>
              </a:solidFill>
            </a:endParaRPr>
          </a:p>
          <a:p>
            <a:r>
              <a:rPr lang="en-GB" dirty="0" smtClean="0">
                <a:solidFill>
                  <a:schemeClr val="bg1"/>
                </a:solidFill>
              </a:rPr>
              <a:t>Officials</a:t>
            </a:r>
          </a:p>
          <a:p>
            <a:pPr lvl="1"/>
            <a:r>
              <a:rPr lang="en-GB" dirty="0" smtClean="0">
                <a:solidFill>
                  <a:schemeClr val="bg1"/>
                </a:solidFill>
              </a:rPr>
              <a:t>Contact Regional Secretary</a:t>
            </a:r>
          </a:p>
          <a:p>
            <a:pPr lvl="1"/>
            <a:r>
              <a:rPr lang="en-GB" dirty="0" smtClean="0">
                <a:solidFill>
                  <a:schemeClr val="bg1"/>
                </a:solidFill>
              </a:rPr>
              <a:t>How many days / How many bouts</a:t>
            </a:r>
          </a:p>
          <a:p>
            <a:pPr marL="457200" lvl="1" indent="0">
              <a:buNone/>
            </a:pPr>
            <a:endParaRPr lang="en-GB" dirty="0">
              <a:solidFill>
                <a:schemeClr val="bg1"/>
              </a:solidFill>
            </a:endParaRPr>
          </a:p>
          <a:p>
            <a:r>
              <a:rPr lang="en-GB" dirty="0" smtClean="0">
                <a:solidFill>
                  <a:schemeClr val="bg1"/>
                </a:solidFill>
              </a:rPr>
              <a:t>Catering</a:t>
            </a:r>
          </a:p>
          <a:p>
            <a:pPr lvl="1"/>
            <a:r>
              <a:rPr lang="en-GB" dirty="0" smtClean="0">
                <a:solidFill>
                  <a:schemeClr val="bg1"/>
                </a:solidFill>
              </a:rPr>
              <a:t>Internal / External</a:t>
            </a:r>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p>
        </p:txBody>
      </p:sp>
    </p:spTree>
    <p:extLst>
      <p:ext uri="{BB962C8B-B14F-4D97-AF65-F5344CB8AC3E}">
        <p14:creationId xmlns:p14="http://schemas.microsoft.com/office/powerpoint/2010/main" val="3449602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additive="base">
                                        <p:cTn id="3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additive="base">
                                        <p:cTn id="3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 calcmode="lin" valueType="num">
                                      <p:cBhvr additive="base">
                                        <p:cTn id="4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11" end="11"/>
                                            </p:txEl>
                                          </p:spTgt>
                                        </p:tgtEl>
                                        <p:attrNameLst>
                                          <p:attrName>style.visibility</p:attrName>
                                        </p:attrNameLst>
                                      </p:cBhvr>
                                      <p:to>
                                        <p:strVal val="visible"/>
                                      </p:to>
                                    </p:set>
                                    <p:anim calcmode="lin" valueType="num">
                                      <p:cBhvr additive="base">
                                        <p:cTn id="4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13" end="13"/>
                                            </p:txEl>
                                          </p:spTgt>
                                        </p:tgtEl>
                                        <p:attrNameLst>
                                          <p:attrName>style.visibility</p:attrName>
                                        </p:attrNameLst>
                                      </p:cBhvr>
                                      <p:to>
                                        <p:strVal val="visible"/>
                                      </p:to>
                                    </p:set>
                                    <p:anim calcmode="lin" valueType="num">
                                      <p:cBhvr additive="base">
                                        <p:cTn id="55"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3" end="13"/>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
                                            <p:txEl>
                                              <p:pRg st="14" end="14"/>
                                            </p:txEl>
                                          </p:spTgt>
                                        </p:tgtEl>
                                        <p:attrNameLst>
                                          <p:attrName>style.visibility</p:attrName>
                                        </p:attrNameLst>
                                      </p:cBhvr>
                                      <p:to>
                                        <p:strVal val="visible"/>
                                      </p:to>
                                    </p:set>
                                    <p:anim calcmode="lin" valueType="num">
                                      <p:cBhvr additive="base">
                                        <p:cTn id="5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a:bodyPr>
          <a:lstStyle/>
          <a:p>
            <a:pPr algn="ctr"/>
            <a:r>
              <a:rPr lang="en-GB" b="1" dirty="0" smtClean="0">
                <a:solidFill>
                  <a:schemeClr val="bg1"/>
                </a:solidFill>
              </a:rPr>
              <a:t>HOME COUNTRIES</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a:bodyPr>
          <a:lstStyle/>
          <a:p>
            <a:endParaRPr lang="en-GB" dirty="0">
              <a:solidFill>
                <a:schemeClr val="bg1"/>
              </a:solidFill>
            </a:endParaRPr>
          </a:p>
          <a:p>
            <a:r>
              <a:rPr lang="en-GB" dirty="0" smtClean="0">
                <a:solidFill>
                  <a:schemeClr val="bg1"/>
                </a:solidFill>
              </a:rPr>
              <a:t>ROYAL REGIMENT OF SCOTLAND BOXING EVENTS</a:t>
            </a:r>
          </a:p>
          <a:p>
            <a:endParaRPr lang="en-GB" dirty="0">
              <a:solidFill>
                <a:schemeClr val="bg1"/>
              </a:solidFill>
            </a:endParaRPr>
          </a:p>
          <a:p>
            <a:pPr lvl="1"/>
            <a:r>
              <a:rPr lang="en-GB" dirty="0" smtClean="0">
                <a:solidFill>
                  <a:schemeClr val="bg1"/>
                </a:solidFill>
              </a:rPr>
              <a:t>Boxers registered to England Boxing</a:t>
            </a:r>
          </a:p>
          <a:p>
            <a:pPr lvl="1"/>
            <a:r>
              <a:rPr lang="en-GB" dirty="0" smtClean="0">
                <a:solidFill>
                  <a:schemeClr val="bg1"/>
                </a:solidFill>
              </a:rPr>
              <a:t>Event in Scotland</a:t>
            </a:r>
          </a:p>
          <a:p>
            <a:pPr lvl="2"/>
            <a:r>
              <a:rPr lang="en-GB" dirty="0" smtClean="0">
                <a:solidFill>
                  <a:schemeClr val="bg1"/>
                </a:solidFill>
              </a:rPr>
              <a:t>Licensing issues</a:t>
            </a:r>
            <a:endParaRPr lang="en-GB" dirty="0">
              <a:solidFill>
                <a:schemeClr val="bg1"/>
              </a:solidFill>
            </a:endParaRPr>
          </a:p>
          <a:p>
            <a:endParaRPr lang="en-GB" dirty="0"/>
          </a:p>
        </p:txBody>
      </p:sp>
    </p:spTree>
    <p:extLst>
      <p:ext uri="{BB962C8B-B14F-4D97-AF65-F5344CB8AC3E}">
        <p14:creationId xmlns:p14="http://schemas.microsoft.com/office/powerpoint/2010/main" val="1724470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a:bodyPr>
          <a:lstStyle/>
          <a:p>
            <a:pPr algn="ctr"/>
            <a:r>
              <a:rPr lang="en-GB" b="1" dirty="0" smtClean="0">
                <a:solidFill>
                  <a:schemeClr val="bg1"/>
                </a:solidFill>
              </a:rPr>
              <a:t>OVERSEAS</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a:bodyPr>
          <a:lstStyle/>
          <a:p>
            <a:endParaRPr lang="en-GB" dirty="0">
              <a:solidFill>
                <a:schemeClr val="bg1"/>
              </a:solidFill>
            </a:endParaRPr>
          </a:p>
          <a:p>
            <a:r>
              <a:rPr lang="en-GB" dirty="0" smtClean="0">
                <a:solidFill>
                  <a:schemeClr val="bg1"/>
                </a:solidFill>
              </a:rPr>
              <a:t>2019 DIN10-001 – OVERSEAS VISITS</a:t>
            </a:r>
          </a:p>
          <a:p>
            <a:r>
              <a:rPr lang="en-GB" dirty="0" smtClean="0">
                <a:solidFill>
                  <a:schemeClr val="bg1"/>
                </a:solidFill>
              </a:rPr>
              <a:t>2019 DIN10-14 – ARMY SPORTS LOTTERY</a:t>
            </a:r>
          </a:p>
          <a:p>
            <a:r>
              <a:rPr lang="en-GB" dirty="0" smtClean="0">
                <a:solidFill>
                  <a:schemeClr val="bg1"/>
                </a:solidFill>
              </a:rPr>
              <a:t>DIP CLEAR</a:t>
            </a:r>
          </a:p>
          <a:p>
            <a:r>
              <a:rPr lang="en-GB" dirty="0" smtClean="0">
                <a:solidFill>
                  <a:schemeClr val="bg1"/>
                </a:solidFill>
              </a:rPr>
              <a:t>PERMISSION TO BOX ABROAD</a:t>
            </a:r>
          </a:p>
          <a:p>
            <a:r>
              <a:rPr lang="en-GB" dirty="0" smtClean="0">
                <a:solidFill>
                  <a:schemeClr val="bg1"/>
                </a:solidFill>
              </a:rPr>
              <a:t>AIBA AFFILIATED COUNTRIES ONLY</a:t>
            </a:r>
          </a:p>
          <a:p>
            <a:r>
              <a:rPr lang="en-GB" dirty="0" smtClean="0">
                <a:solidFill>
                  <a:schemeClr val="bg1"/>
                </a:solidFill>
              </a:rPr>
              <a:t>POLITICAL RESTRICTIONS</a:t>
            </a:r>
          </a:p>
          <a:p>
            <a:r>
              <a:rPr lang="en-GB" dirty="0" smtClean="0">
                <a:solidFill>
                  <a:schemeClr val="bg1"/>
                </a:solidFill>
              </a:rPr>
              <a:t>DIFFERENT NATIONAL RULES</a:t>
            </a:r>
          </a:p>
          <a:p>
            <a:endParaRPr lang="en-GB" dirty="0">
              <a:solidFill>
                <a:schemeClr val="bg1"/>
              </a:solidFill>
            </a:endParaRPr>
          </a:p>
          <a:p>
            <a:endParaRPr lang="en-GB" dirty="0"/>
          </a:p>
        </p:txBody>
      </p:sp>
    </p:spTree>
    <p:extLst>
      <p:ext uri="{BB962C8B-B14F-4D97-AF65-F5344CB8AC3E}">
        <p14:creationId xmlns:p14="http://schemas.microsoft.com/office/powerpoint/2010/main" val="151718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r>
              <a:rPr lang="en-GB" b="1" dirty="0" smtClean="0">
                <a:solidFill>
                  <a:schemeClr val="bg1"/>
                </a:solidFill>
              </a:rPr>
              <a:t>PARAMEDICS AND DRs</a:t>
            </a:r>
            <a:endParaRPr lang="en-GB" b="1" dirty="0">
              <a:solidFill>
                <a:schemeClr val="bg1"/>
              </a:solidFill>
            </a:endParaRPr>
          </a:p>
        </p:txBody>
      </p:sp>
      <p:sp>
        <p:nvSpPr>
          <p:cNvPr id="2" name="Content Placeholder 1"/>
          <p:cNvSpPr>
            <a:spLocks noGrp="1"/>
          </p:cNvSpPr>
          <p:nvPr>
            <p:ph idx="1"/>
          </p:nvPr>
        </p:nvSpPr>
        <p:spPr/>
        <p:txBody>
          <a:bodyPr>
            <a:normAutofit/>
          </a:bodyPr>
          <a:lstStyle/>
          <a:p>
            <a:endParaRPr lang="en-GB" dirty="0"/>
          </a:p>
          <a:p>
            <a:endParaRPr lang="en-GB"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417" y="1993901"/>
            <a:ext cx="8638794" cy="486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926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GB" b="1" dirty="0" smtClean="0">
                <a:solidFill>
                  <a:schemeClr val="bg1"/>
                </a:solidFill>
              </a:rPr>
              <a:t>PARAMEDICS AND DRs</a:t>
            </a:r>
            <a:endParaRPr lang="en-GB" b="1" dirty="0">
              <a:solidFill>
                <a:schemeClr val="bg1"/>
              </a:solidFill>
            </a:endParaRPr>
          </a:p>
        </p:txBody>
      </p:sp>
      <p:sp>
        <p:nvSpPr>
          <p:cNvPr id="2" name="Content Placeholder 1"/>
          <p:cNvSpPr>
            <a:spLocks noGrp="1"/>
          </p:cNvSpPr>
          <p:nvPr>
            <p:ph idx="1"/>
          </p:nvPr>
        </p:nvSpPr>
        <p:spPr/>
        <p:txBody>
          <a:bodyPr>
            <a:normAutofit lnSpcReduction="10000"/>
          </a:bodyPr>
          <a:lstStyle/>
          <a:p>
            <a:r>
              <a:rPr lang="en-GB" dirty="0" smtClean="0">
                <a:solidFill>
                  <a:schemeClr val="bg1"/>
                </a:solidFill>
              </a:rPr>
              <a:t>CONTACT APPROVED COMPANY</a:t>
            </a:r>
          </a:p>
          <a:p>
            <a:pPr lvl="1"/>
            <a:r>
              <a:rPr lang="en-GB" dirty="0" smtClean="0">
                <a:solidFill>
                  <a:schemeClr val="bg1"/>
                </a:solidFill>
              </a:rPr>
              <a:t>ESSENTIAL QUALIFICATIONS</a:t>
            </a:r>
          </a:p>
          <a:p>
            <a:pPr lvl="2"/>
            <a:r>
              <a:rPr lang="en-GB" dirty="0" smtClean="0">
                <a:solidFill>
                  <a:schemeClr val="bg1"/>
                </a:solidFill>
              </a:rPr>
              <a:t>CARE QUALITY COMMISSION ACCREDITED</a:t>
            </a:r>
          </a:p>
          <a:p>
            <a:pPr lvl="2"/>
            <a:r>
              <a:rPr lang="en-GB" dirty="0" smtClean="0">
                <a:solidFill>
                  <a:schemeClr val="bg1"/>
                </a:solidFill>
              </a:rPr>
              <a:t>PRE HOSPITAL EMERGENCY CARE</a:t>
            </a:r>
          </a:p>
          <a:p>
            <a:pPr lvl="2"/>
            <a:r>
              <a:rPr lang="en-GB" dirty="0" smtClean="0">
                <a:solidFill>
                  <a:schemeClr val="bg1"/>
                </a:solidFill>
              </a:rPr>
              <a:t>ADVANCED TRAUMA LIFE SUPPORT</a:t>
            </a:r>
          </a:p>
          <a:p>
            <a:endParaRPr lang="en-GB" dirty="0">
              <a:solidFill>
                <a:schemeClr val="bg1"/>
              </a:solidFill>
            </a:endParaRPr>
          </a:p>
          <a:p>
            <a:r>
              <a:rPr lang="en-GB" dirty="0" smtClean="0">
                <a:solidFill>
                  <a:schemeClr val="bg1"/>
                </a:solidFill>
              </a:rPr>
              <a:t>ARRANGE DATES AND TIMES</a:t>
            </a:r>
          </a:p>
          <a:p>
            <a:pPr lvl="1"/>
            <a:r>
              <a:rPr lang="en-GB" dirty="0" smtClean="0">
                <a:solidFill>
                  <a:schemeClr val="bg1"/>
                </a:solidFill>
              </a:rPr>
              <a:t>ARMY BA CANNOT PAY FOR LAST MINUTE CANCELLATIONS</a:t>
            </a:r>
            <a:endParaRPr lang="en-GB" dirty="0">
              <a:solidFill>
                <a:schemeClr val="bg1"/>
              </a:solidFill>
            </a:endParaRPr>
          </a:p>
          <a:p>
            <a:r>
              <a:rPr lang="en-GB" dirty="0" smtClean="0">
                <a:solidFill>
                  <a:schemeClr val="bg1"/>
                </a:solidFill>
              </a:rPr>
              <a:t>PAYMENTS </a:t>
            </a:r>
          </a:p>
          <a:p>
            <a:pPr lvl="1"/>
            <a:r>
              <a:rPr lang="en-GB" dirty="0" smtClean="0">
                <a:solidFill>
                  <a:schemeClr val="bg1"/>
                </a:solidFill>
              </a:rPr>
              <a:t>ARMY BA LIABILITY TO COVER COSTS</a:t>
            </a:r>
            <a:endParaRPr lang="en-GB" dirty="0">
              <a:solidFill>
                <a:schemeClr val="bg1"/>
              </a:solidFill>
            </a:endParaRPr>
          </a:p>
        </p:txBody>
      </p:sp>
    </p:spTree>
    <p:extLst>
      <p:ext uri="{BB962C8B-B14F-4D97-AF65-F5344CB8AC3E}">
        <p14:creationId xmlns:p14="http://schemas.microsoft.com/office/powerpoint/2010/main" val="422373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additive="base">
                                        <p:cTn id="4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 calcmode="lin" valueType="num">
                                      <p:cBhvr additive="base">
                                        <p:cTn id="4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GB" b="1" dirty="0" smtClean="0">
                <a:solidFill>
                  <a:schemeClr val="bg1"/>
                </a:solidFill>
              </a:rPr>
              <a:t>PARAMEDICS CONTACT DETAILS</a:t>
            </a:r>
            <a:endParaRPr lang="en-GB" b="1" dirty="0">
              <a:solidFill>
                <a:schemeClr val="bg1"/>
              </a:solidFill>
            </a:endParaRPr>
          </a:p>
        </p:txBody>
      </p:sp>
      <p:pic>
        <p:nvPicPr>
          <p:cNvPr id="3" name="Content Placeholder 2"/>
          <p:cNvPicPr>
            <a:picLocks noGrp="1" noChangeAspect="1"/>
          </p:cNvPicPr>
          <p:nvPr>
            <p:ph idx="1"/>
          </p:nvPr>
        </p:nvPicPr>
        <p:blipFill>
          <a:blip r:embed="rId2"/>
          <a:stretch>
            <a:fillRect/>
          </a:stretch>
        </p:blipFill>
        <p:spPr>
          <a:xfrm>
            <a:off x="2619633" y="1421276"/>
            <a:ext cx="3863546" cy="5215639"/>
          </a:xfrm>
          <a:prstGeom prst="rect">
            <a:avLst/>
          </a:prstGeom>
          <a:solidFill>
            <a:schemeClr val="bg1"/>
          </a:solidFill>
        </p:spPr>
      </p:pic>
    </p:spTree>
    <p:extLst>
      <p:ext uri="{BB962C8B-B14F-4D97-AF65-F5344CB8AC3E}">
        <p14:creationId xmlns:p14="http://schemas.microsoft.com/office/powerpoint/2010/main" val="2940118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r>
              <a:rPr lang="en-GB" b="1" dirty="0" smtClean="0">
                <a:solidFill>
                  <a:schemeClr val="bg1"/>
                </a:solidFill>
              </a:rPr>
              <a:t>DRs</a:t>
            </a:r>
            <a:endParaRPr lang="en-GB" b="1" dirty="0">
              <a:solidFill>
                <a:schemeClr val="bg1"/>
              </a:solidFill>
            </a:endParaRPr>
          </a:p>
        </p:txBody>
      </p:sp>
      <p:sp>
        <p:nvSpPr>
          <p:cNvPr id="2" name="Content Placeholder 1"/>
          <p:cNvSpPr>
            <a:spLocks noGrp="1"/>
          </p:cNvSpPr>
          <p:nvPr>
            <p:ph idx="1"/>
          </p:nvPr>
        </p:nvSpPr>
        <p:spPr/>
        <p:txBody>
          <a:bodyPr>
            <a:normAutofit/>
          </a:bodyPr>
          <a:lstStyle/>
          <a:p>
            <a:r>
              <a:rPr lang="en-GB" dirty="0" smtClean="0">
                <a:solidFill>
                  <a:schemeClr val="bg1"/>
                </a:solidFill>
              </a:rPr>
              <a:t>RINGSIDE PHYSICIANS</a:t>
            </a:r>
          </a:p>
          <a:p>
            <a:endParaRPr lang="en-GB" dirty="0" smtClean="0">
              <a:solidFill>
                <a:schemeClr val="bg1"/>
              </a:solidFill>
            </a:endParaRPr>
          </a:p>
          <a:p>
            <a:pPr lvl="1"/>
            <a:r>
              <a:rPr lang="en-GB" dirty="0" smtClean="0">
                <a:solidFill>
                  <a:schemeClr val="bg1"/>
                </a:solidFill>
              </a:rPr>
              <a:t>CONTACT DR WALKER AS EARLY AS POSSIBLE IF A DR CANNOT BE FOUND FROM UNIFORMED SOURCES.</a:t>
            </a:r>
            <a:endParaRPr lang="en-GB" dirty="0">
              <a:solidFill>
                <a:schemeClr val="bg1"/>
              </a:solidFill>
            </a:endParaRPr>
          </a:p>
          <a:p>
            <a:endParaRPr lang="en-GB" dirty="0"/>
          </a:p>
        </p:txBody>
      </p:sp>
    </p:spTree>
    <p:extLst>
      <p:ext uri="{BB962C8B-B14F-4D97-AF65-F5344CB8AC3E}">
        <p14:creationId xmlns:p14="http://schemas.microsoft.com/office/powerpoint/2010/main" val="2618567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r>
              <a:rPr lang="en-GB" b="1" dirty="0" smtClean="0">
                <a:solidFill>
                  <a:schemeClr val="bg1"/>
                </a:solidFill>
              </a:rPr>
              <a:t>CIVILIAN DR SUPPORT</a:t>
            </a:r>
            <a:endParaRPr lang="en-GB" b="1" dirty="0">
              <a:solidFill>
                <a:schemeClr val="bg1"/>
              </a:solidFill>
            </a:endParaRPr>
          </a:p>
        </p:txBody>
      </p:sp>
      <p:sp>
        <p:nvSpPr>
          <p:cNvPr id="2" name="Content Placeholder 1"/>
          <p:cNvSpPr>
            <a:spLocks noGrp="1"/>
          </p:cNvSpPr>
          <p:nvPr>
            <p:ph idx="1"/>
          </p:nvPr>
        </p:nvSpPr>
        <p:spPr/>
        <p:txBody>
          <a:bodyPr>
            <a:normAutofit fontScale="85000" lnSpcReduction="10000"/>
          </a:bodyPr>
          <a:lstStyle/>
          <a:p>
            <a:pPr lvl="0"/>
            <a:r>
              <a:rPr lang="en-GB" dirty="0">
                <a:solidFill>
                  <a:schemeClr val="bg1"/>
                </a:solidFill>
              </a:rPr>
              <a:t>The Weigh in should be carried out as normal at approx. 0700hrs on the morning of the boxing</a:t>
            </a:r>
          </a:p>
          <a:p>
            <a:pPr lvl="0"/>
            <a:r>
              <a:rPr lang="en-GB" dirty="0">
                <a:solidFill>
                  <a:schemeClr val="bg1"/>
                </a:solidFill>
              </a:rPr>
              <a:t>When the boxers weigh in they must complete the Pre Bout Medical Form </a:t>
            </a:r>
          </a:p>
          <a:p>
            <a:pPr lvl="0"/>
            <a:r>
              <a:rPr lang="en-GB" dirty="0">
                <a:solidFill>
                  <a:schemeClr val="bg1"/>
                </a:solidFill>
              </a:rPr>
              <a:t>These forms must then be taken to the Med Cen and a CMT or the Practice Manager MUST check the details on DMICP  as declared by the boxers are correct and there are no reasons for them to be excluded from Boxing (this should be arranged at the earliest opportunity to allow the time to be allotted at the Med Cen)</a:t>
            </a:r>
          </a:p>
          <a:p>
            <a:pPr lvl="0"/>
            <a:r>
              <a:rPr lang="en-GB" dirty="0">
                <a:solidFill>
                  <a:schemeClr val="bg1"/>
                </a:solidFill>
              </a:rPr>
              <a:t>Should all be correct these forms MUST be returned to the Gymnasium and made available to the Dr for the physical medical of the boxers</a:t>
            </a:r>
            <a:r>
              <a:rPr lang="en-GB" dirty="0" smtClean="0">
                <a:solidFill>
                  <a:schemeClr val="bg1"/>
                </a:solidFill>
              </a:rPr>
              <a:t>.</a:t>
            </a:r>
          </a:p>
          <a:p>
            <a:pPr lvl="0"/>
            <a:endParaRPr lang="en-GB" dirty="0"/>
          </a:p>
          <a:p>
            <a:endParaRPr lang="en-GB" dirty="0"/>
          </a:p>
        </p:txBody>
      </p:sp>
    </p:spTree>
    <p:extLst>
      <p:ext uri="{BB962C8B-B14F-4D97-AF65-F5344CB8AC3E}">
        <p14:creationId xmlns:p14="http://schemas.microsoft.com/office/powerpoint/2010/main" val="1228189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558800"/>
            <a:ext cx="7886700" cy="877889"/>
          </a:xfrm>
        </p:spPr>
        <p:txBody>
          <a:bodyPr>
            <a:normAutofit/>
          </a:bodyPr>
          <a:lstStyle/>
          <a:p>
            <a:pPr algn="ctr"/>
            <a:r>
              <a:rPr lang="en-GB" b="1" dirty="0" smtClean="0">
                <a:solidFill>
                  <a:schemeClr val="bg1"/>
                </a:solidFill>
              </a:rPr>
              <a:t>CIVILIAN DR SUPPORT</a:t>
            </a:r>
            <a:endParaRPr lang="en-GB" b="1" dirty="0">
              <a:solidFill>
                <a:schemeClr val="bg1"/>
              </a:solidFill>
            </a:endParaRPr>
          </a:p>
        </p:txBody>
      </p:sp>
      <p:sp>
        <p:nvSpPr>
          <p:cNvPr id="2" name="Content Placeholder 1"/>
          <p:cNvSpPr>
            <a:spLocks noGrp="1"/>
          </p:cNvSpPr>
          <p:nvPr>
            <p:ph idx="1"/>
          </p:nvPr>
        </p:nvSpPr>
        <p:spPr/>
        <p:txBody>
          <a:bodyPr>
            <a:normAutofit fontScale="85000" lnSpcReduction="20000"/>
          </a:bodyPr>
          <a:lstStyle/>
          <a:p>
            <a:pPr lvl="0"/>
            <a:r>
              <a:rPr lang="en-GB" dirty="0">
                <a:solidFill>
                  <a:schemeClr val="bg1"/>
                </a:solidFill>
              </a:rPr>
              <a:t>The practice manager or a senior CMT should accompany the Dr throughout their employment to ensure that UKAFBA protocols and policies are adhered to.</a:t>
            </a:r>
          </a:p>
          <a:p>
            <a:pPr lvl="0"/>
            <a:r>
              <a:rPr lang="en-GB" dirty="0">
                <a:solidFill>
                  <a:schemeClr val="bg1"/>
                </a:solidFill>
              </a:rPr>
              <a:t>Should there be any admission to hospital then a member of the military Med Cen must accompany the boxer.</a:t>
            </a:r>
          </a:p>
          <a:p>
            <a:pPr lvl="0"/>
            <a:r>
              <a:rPr lang="en-GB" dirty="0">
                <a:solidFill>
                  <a:schemeClr val="bg1"/>
                </a:solidFill>
              </a:rPr>
              <a:t>Any information recorded by the Dr on the evening/day about any boxer or anything found by the Dr or Paramedics on the Post Bout Medical (now compulsory) is to be added to DMICP the following morning.</a:t>
            </a:r>
          </a:p>
          <a:p>
            <a:r>
              <a:rPr lang="en-GB" dirty="0">
                <a:solidFill>
                  <a:schemeClr val="bg1"/>
                </a:solidFill>
              </a:rPr>
              <a:t>    Any Boxing Medical Suspensions are to be discussed between the Dr and the Appointed Supervisor for agreement and must be in line with the Concussion protocols (Annex D to Section 5) and Medical Suspension Periods (Section 12 Annex E).</a:t>
            </a:r>
          </a:p>
          <a:p>
            <a:endParaRPr lang="en-GB" dirty="0"/>
          </a:p>
        </p:txBody>
      </p:sp>
    </p:spTree>
    <p:extLst>
      <p:ext uri="{BB962C8B-B14F-4D97-AF65-F5344CB8AC3E}">
        <p14:creationId xmlns:p14="http://schemas.microsoft.com/office/powerpoint/2010/main" val="3334837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11126"/>
            <a:ext cx="7886700" cy="1325563"/>
          </a:xfrm>
        </p:spPr>
        <p:txBody>
          <a:bodyPr>
            <a:normAutofit/>
          </a:bodyPr>
          <a:lstStyle/>
          <a:p>
            <a:pPr algn="ctr"/>
            <a:r>
              <a:rPr lang="en-US" sz="4000" b="1" dirty="0" smtClean="0">
                <a:solidFill>
                  <a:schemeClr val="bg1"/>
                </a:solidFill>
              </a:rPr>
              <a:t>ARMY INTER UNIT CHAMPIONSHIPS</a:t>
            </a:r>
            <a:endParaRPr lang="en-GB" sz="4000" b="1" dirty="0">
              <a:solidFill>
                <a:schemeClr val="bg1"/>
              </a:solidFill>
            </a:endParaRPr>
          </a:p>
        </p:txBody>
      </p:sp>
      <p:sp>
        <p:nvSpPr>
          <p:cNvPr id="5" name="Content Placeholder 4"/>
          <p:cNvSpPr>
            <a:spLocks noGrp="1"/>
          </p:cNvSpPr>
          <p:nvPr>
            <p:ph idx="1"/>
          </p:nvPr>
        </p:nvSpPr>
        <p:spPr/>
        <p:txBody>
          <a:bodyPr/>
          <a:lstStyle/>
          <a:p>
            <a:endParaRPr lang="en-GB" sz="4000" dirty="0">
              <a:solidFill>
                <a:srgbClr val="FFFF00"/>
              </a:solidFill>
            </a:endParaRPr>
          </a:p>
          <a:p>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519" y="1946211"/>
            <a:ext cx="7306962" cy="4110166"/>
          </a:xfrm>
          <a:prstGeom prst="rect">
            <a:avLst/>
          </a:prstGeom>
        </p:spPr>
      </p:pic>
    </p:spTree>
    <p:extLst>
      <p:ext uri="{BB962C8B-B14F-4D97-AF65-F5344CB8AC3E}">
        <p14:creationId xmlns:p14="http://schemas.microsoft.com/office/powerpoint/2010/main" val="2574795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5466" y="2645376"/>
            <a:ext cx="7886700" cy="877889"/>
          </a:xfrm>
        </p:spPr>
        <p:txBody>
          <a:bodyPr>
            <a:normAutofit/>
          </a:bodyPr>
          <a:lstStyle/>
          <a:p>
            <a:pPr algn="ctr"/>
            <a:r>
              <a:rPr lang="en-GB" b="1" dirty="0" smtClean="0">
                <a:solidFill>
                  <a:schemeClr val="bg1"/>
                </a:solidFill>
              </a:rPr>
              <a:t>ARMY BA COMPETITIONS</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a:bodyPr>
          <a:lstStyle/>
          <a:p>
            <a:endParaRPr lang="en-GB" dirty="0">
              <a:solidFill>
                <a:schemeClr val="bg1"/>
              </a:solidFill>
            </a:endParaRPr>
          </a:p>
          <a:p>
            <a:endParaRPr lang="en-GB" dirty="0"/>
          </a:p>
        </p:txBody>
      </p:sp>
    </p:spTree>
    <p:extLst>
      <p:ext uri="{BB962C8B-B14F-4D97-AF65-F5344CB8AC3E}">
        <p14:creationId xmlns:p14="http://schemas.microsoft.com/office/powerpoint/2010/main" val="3929269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bg1"/>
                </a:solidFill>
              </a:rPr>
              <a:t>ARMY BOXING TEAM </a:t>
            </a:r>
            <a:endParaRPr lang="en-GB" b="1" dirty="0">
              <a:solidFill>
                <a:schemeClr val="bg1"/>
              </a:solidFill>
            </a:endParaRPr>
          </a:p>
        </p:txBody>
      </p:sp>
      <p:sp>
        <p:nvSpPr>
          <p:cNvPr id="3" name="Content Placeholder 2"/>
          <p:cNvSpPr>
            <a:spLocks noGrp="1"/>
          </p:cNvSpPr>
          <p:nvPr>
            <p:ph idx="1"/>
          </p:nvPr>
        </p:nvSpPr>
        <p:spPr>
          <a:xfrm>
            <a:off x="628650" y="1364306"/>
            <a:ext cx="7886700" cy="4351338"/>
          </a:xfrm>
        </p:spPr>
        <p:txBody>
          <a:bodyPr/>
          <a:lstStyle/>
          <a:p>
            <a:r>
              <a:rPr lang="en-GB" b="1" dirty="0" smtClean="0">
                <a:solidFill>
                  <a:schemeClr val="bg1"/>
                </a:solidFill>
              </a:rPr>
              <a:t>DEV CHAMPS</a:t>
            </a:r>
          </a:p>
          <a:p>
            <a:pPr lvl="1"/>
            <a:r>
              <a:rPr lang="en-GB" b="1" dirty="0" smtClean="0">
                <a:solidFill>
                  <a:schemeClr val="bg1"/>
                </a:solidFill>
              </a:rPr>
              <a:t>CLASS A – NO 56KG ,75KG , 86KG OR 91KG</a:t>
            </a:r>
          </a:p>
          <a:p>
            <a:pPr lvl="1"/>
            <a:endParaRPr lang="en-GB" b="1" dirty="0">
              <a:solidFill>
                <a:schemeClr val="bg1"/>
              </a:solidFill>
            </a:endParaRPr>
          </a:p>
          <a:p>
            <a:pPr lvl="1"/>
            <a:r>
              <a:rPr lang="en-GB" b="1" dirty="0" smtClean="0">
                <a:solidFill>
                  <a:schemeClr val="bg1"/>
                </a:solidFill>
              </a:rPr>
              <a:t>CLASS B – NO 86KG 91KG OR 91+KG</a:t>
            </a:r>
          </a:p>
          <a:p>
            <a:pPr lvl="1"/>
            <a:endParaRPr lang="en-GB" b="1" dirty="0">
              <a:solidFill>
                <a:schemeClr val="bg1"/>
              </a:solidFill>
            </a:endParaRPr>
          </a:p>
          <a:p>
            <a:r>
              <a:rPr lang="en-GB" b="1" dirty="0" smtClean="0">
                <a:solidFill>
                  <a:schemeClr val="bg1"/>
                </a:solidFill>
              </a:rPr>
              <a:t>FEMALES</a:t>
            </a:r>
          </a:p>
          <a:p>
            <a:pPr lvl="1"/>
            <a:r>
              <a:rPr lang="en-GB" b="1" dirty="0" smtClean="0">
                <a:solidFill>
                  <a:schemeClr val="bg1"/>
                </a:solidFill>
              </a:rPr>
              <a:t>ONLY 4 ENTRIES @</a:t>
            </a:r>
          </a:p>
          <a:p>
            <a:pPr lvl="2"/>
            <a:r>
              <a:rPr lang="en-GB" b="1" dirty="0" smtClean="0">
                <a:solidFill>
                  <a:schemeClr val="bg1"/>
                </a:solidFill>
              </a:rPr>
              <a:t>CLASS A – 48, 51 &amp; 57KG</a:t>
            </a:r>
          </a:p>
          <a:p>
            <a:pPr lvl="2"/>
            <a:r>
              <a:rPr lang="en-GB" b="1" dirty="0" smtClean="0">
                <a:solidFill>
                  <a:schemeClr val="bg1"/>
                </a:solidFill>
              </a:rPr>
              <a:t>CLASS B – 57KG</a:t>
            </a:r>
          </a:p>
        </p:txBody>
      </p:sp>
    </p:spTree>
    <p:extLst>
      <p:ext uri="{BB962C8B-B14F-4D97-AF65-F5344CB8AC3E}">
        <p14:creationId xmlns:p14="http://schemas.microsoft.com/office/powerpoint/2010/main" val="17102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a:bodyPr>
          <a:lstStyle/>
          <a:p>
            <a:pPr algn="ctr"/>
            <a:r>
              <a:rPr lang="en-GB" b="1" dirty="0" smtClean="0">
                <a:solidFill>
                  <a:schemeClr val="bg1"/>
                </a:solidFill>
              </a:rPr>
              <a:t>INDIVIDUAL / INTER CORPS</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a:bodyPr>
          <a:lstStyle/>
          <a:p>
            <a:r>
              <a:rPr lang="en-GB" dirty="0" smtClean="0">
                <a:solidFill>
                  <a:schemeClr val="bg1"/>
                </a:solidFill>
              </a:rPr>
              <a:t>8 – 11 JUNE</a:t>
            </a:r>
          </a:p>
          <a:p>
            <a:r>
              <a:rPr lang="en-GB" dirty="0" smtClean="0">
                <a:solidFill>
                  <a:schemeClr val="bg1"/>
                </a:solidFill>
              </a:rPr>
              <a:t>DEV A AND DEV B POINTS SCORING</a:t>
            </a:r>
          </a:p>
          <a:p>
            <a:r>
              <a:rPr lang="en-GB" dirty="0" smtClean="0">
                <a:solidFill>
                  <a:schemeClr val="bg1"/>
                </a:solidFill>
              </a:rPr>
              <a:t>ELITE AND FEMALE CHAMPIONSHIPS</a:t>
            </a:r>
          </a:p>
          <a:p>
            <a:endParaRPr lang="en-GB" dirty="0">
              <a:solidFill>
                <a:schemeClr val="bg1"/>
              </a:solidFill>
            </a:endParaRPr>
          </a:p>
          <a:p>
            <a:r>
              <a:rPr lang="en-GB" dirty="0" smtClean="0">
                <a:solidFill>
                  <a:schemeClr val="bg1"/>
                </a:solidFill>
              </a:rPr>
              <a:t>WEIGHTS AS DETERMINED BY ENGLAND BOXING</a:t>
            </a:r>
          </a:p>
          <a:p>
            <a:r>
              <a:rPr lang="en-US" dirty="0" smtClean="0">
                <a:solidFill>
                  <a:schemeClr val="bg1"/>
                </a:solidFill>
              </a:rPr>
              <a:t>POINTS SCORED BY ALL BOXERS</a:t>
            </a:r>
          </a:p>
          <a:p>
            <a:pPr lvl="2"/>
            <a:r>
              <a:rPr lang="en-US" dirty="0" smtClean="0">
                <a:solidFill>
                  <a:schemeClr val="bg1"/>
                </a:solidFill>
              </a:rPr>
              <a:t>1 Point per bout boxed plus 1 point if undefeated.</a:t>
            </a:r>
            <a:endParaRPr lang="en-GB" dirty="0">
              <a:solidFill>
                <a:schemeClr val="bg1"/>
              </a:solidFill>
            </a:endParaRPr>
          </a:p>
          <a:p>
            <a:endParaRPr lang="en-GB" dirty="0">
              <a:solidFill>
                <a:schemeClr val="bg1"/>
              </a:solidFill>
            </a:endParaRPr>
          </a:p>
          <a:p>
            <a:endParaRPr lang="en-GB" dirty="0"/>
          </a:p>
        </p:txBody>
      </p:sp>
    </p:spTree>
    <p:extLst>
      <p:ext uri="{BB962C8B-B14F-4D97-AF65-F5344CB8AC3E}">
        <p14:creationId xmlns:p14="http://schemas.microsoft.com/office/powerpoint/2010/main" val="4203316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a:bodyPr>
          <a:lstStyle/>
          <a:p>
            <a:pPr algn="ctr"/>
            <a:r>
              <a:rPr lang="en-GB" b="1" dirty="0" smtClean="0">
                <a:solidFill>
                  <a:schemeClr val="bg1"/>
                </a:solidFill>
              </a:rPr>
              <a:t>INFANTRY CHAMPS 2020</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a:bodyPr>
          <a:lstStyle/>
          <a:p>
            <a:r>
              <a:rPr lang="en-GB" dirty="0" smtClean="0">
                <a:solidFill>
                  <a:schemeClr val="bg1"/>
                </a:solidFill>
              </a:rPr>
              <a:t>19 – 22 Oct or 2 – 5 Nov</a:t>
            </a:r>
          </a:p>
          <a:p>
            <a:r>
              <a:rPr lang="en-GB" dirty="0" smtClean="0">
                <a:solidFill>
                  <a:schemeClr val="bg1"/>
                </a:solidFill>
              </a:rPr>
              <a:t>Aldershot</a:t>
            </a:r>
          </a:p>
          <a:p>
            <a:r>
              <a:rPr lang="en-US" dirty="0" smtClean="0">
                <a:solidFill>
                  <a:schemeClr val="bg1"/>
                </a:solidFill>
              </a:rPr>
              <a:t>Format</a:t>
            </a:r>
          </a:p>
          <a:p>
            <a:pPr lvl="1"/>
            <a:r>
              <a:rPr lang="en-US" dirty="0" smtClean="0">
                <a:solidFill>
                  <a:schemeClr val="bg1"/>
                </a:solidFill>
              </a:rPr>
              <a:t>5 bouts and Under</a:t>
            </a:r>
          </a:p>
          <a:p>
            <a:pPr lvl="1"/>
            <a:r>
              <a:rPr lang="en-US" dirty="0" smtClean="0">
                <a:solidFill>
                  <a:schemeClr val="bg1"/>
                </a:solidFill>
              </a:rPr>
              <a:t>1 entry per unit at any weight.</a:t>
            </a:r>
          </a:p>
          <a:p>
            <a:pPr lvl="1"/>
            <a:r>
              <a:rPr lang="en-US" dirty="0" smtClean="0">
                <a:solidFill>
                  <a:schemeClr val="bg1"/>
                </a:solidFill>
              </a:rPr>
              <a:t>Weight Categories (All)</a:t>
            </a:r>
          </a:p>
          <a:p>
            <a:pPr lvl="1"/>
            <a:r>
              <a:rPr lang="en-US" dirty="0" smtClean="0">
                <a:solidFill>
                  <a:schemeClr val="bg1"/>
                </a:solidFill>
              </a:rPr>
              <a:t>Points – 1 point for every bout plus 1 if undefeated.</a:t>
            </a:r>
          </a:p>
          <a:p>
            <a:pPr lvl="2"/>
            <a:r>
              <a:rPr lang="en-US" dirty="0" smtClean="0">
                <a:solidFill>
                  <a:schemeClr val="bg1"/>
                </a:solidFill>
              </a:rPr>
              <a:t>5 or 6 to count (tbc)</a:t>
            </a:r>
          </a:p>
          <a:p>
            <a:pPr lvl="1"/>
            <a:r>
              <a:rPr lang="en-US" dirty="0" smtClean="0">
                <a:solidFill>
                  <a:schemeClr val="bg1"/>
                </a:solidFill>
              </a:rPr>
              <a:t>Not eligible to previous Inter Unit Champions</a:t>
            </a:r>
            <a:endParaRPr lang="en-GB" dirty="0" smtClean="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p>
        </p:txBody>
      </p:sp>
    </p:spTree>
    <p:extLst>
      <p:ext uri="{BB962C8B-B14F-4D97-AF65-F5344CB8AC3E}">
        <p14:creationId xmlns:p14="http://schemas.microsoft.com/office/powerpoint/2010/main" val="1878316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 calcmode="lin" valueType="num">
                                      <p:cBhvr additive="base">
                                        <p:cTn id="3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a:bodyPr>
          <a:lstStyle/>
          <a:p>
            <a:pPr algn="ctr"/>
            <a:r>
              <a:rPr lang="en-GB" b="1" dirty="0" smtClean="0">
                <a:solidFill>
                  <a:schemeClr val="bg1"/>
                </a:solidFill>
              </a:rPr>
              <a:t>WOMENS BOX CUP 2021</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a:bodyPr>
          <a:lstStyle/>
          <a:p>
            <a:r>
              <a:rPr lang="en-GB" dirty="0" smtClean="0">
                <a:solidFill>
                  <a:schemeClr val="bg1"/>
                </a:solidFill>
              </a:rPr>
              <a:t>February</a:t>
            </a:r>
          </a:p>
          <a:p>
            <a:r>
              <a:rPr lang="en-GB" dirty="0" smtClean="0">
                <a:solidFill>
                  <a:schemeClr val="bg1"/>
                </a:solidFill>
              </a:rPr>
              <a:t>Aldershot</a:t>
            </a:r>
          </a:p>
          <a:p>
            <a:r>
              <a:rPr lang="en-US" dirty="0" smtClean="0">
                <a:solidFill>
                  <a:schemeClr val="bg1"/>
                </a:solidFill>
              </a:rPr>
              <a:t>Format</a:t>
            </a:r>
          </a:p>
          <a:p>
            <a:pPr lvl="1"/>
            <a:r>
              <a:rPr lang="en-US" dirty="0" smtClean="0">
                <a:solidFill>
                  <a:schemeClr val="bg1"/>
                </a:solidFill>
              </a:rPr>
              <a:t>7 bouts and Under</a:t>
            </a:r>
          </a:p>
          <a:p>
            <a:pPr lvl="1"/>
            <a:r>
              <a:rPr lang="en-US" dirty="0" smtClean="0">
                <a:solidFill>
                  <a:schemeClr val="bg1"/>
                </a:solidFill>
              </a:rPr>
              <a:t>8 – 14 </a:t>
            </a:r>
          </a:p>
          <a:p>
            <a:pPr lvl="1"/>
            <a:r>
              <a:rPr lang="en-US" dirty="0" smtClean="0">
                <a:solidFill>
                  <a:schemeClr val="bg1"/>
                </a:solidFill>
              </a:rPr>
              <a:t>Elite</a:t>
            </a:r>
          </a:p>
          <a:p>
            <a:pPr lvl="1"/>
            <a:r>
              <a:rPr lang="en-US" dirty="0" smtClean="0">
                <a:solidFill>
                  <a:schemeClr val="bg1"/>
                </a:solidFill>
              </a:rPr>
              <a:t>Weight Categories (All)</a:t>
            </a:r>
          </a:p>
          <a:p>
            <a:pPr marL="0" indent="0">
              <a:buNone/>
            </a:pPr>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p>
        </p:txBody>
      </p:sp>
    </p:spTree>
    <p:extLst>
      <p:ext uri="{BB962C8B-B14F-4D97-AF65-F5344CB8AC3E}">
        <p14:creationId xmlns:p14="http://schemas.microsoft.com/office/powerpoint/2010/main" val="1742288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a:bodyPr>
          <a:lstStyle/>
          <a:p>
            <a:pPr algn="ctr"/>
            <a:r>
              <a:rPr lang="en-GB" b="1" dirty="0" smtClean="0">
                <a:solidFill>
                  <a:schemeClr val="bg1"/>
                </a:solidFill>
              </a:rPr>
              <a:t>ARMY BOXING CHAMPIONSHIPS</a:t>
            </a:r>
            <a:endParaRPr lang="en-GB" b="1" dirty="0">
              <a:solidFill>
                <a:schemeClr val="bg1"/>
              </a:solidFill>
            </a:endParaRPr>
          </a:p>
        </p:txBody>
      </p:sp>
      <p:sp>
        <p:nvSpPr>
          <p:cNvPr id="2" name="Content Placeholder 1"/>
          <p:cNvSpPr>
            <a:spLocks noGrp="1"/>
          </p:cNvSpPr>
          <p:nvPr>
            <p:ph idx="1"/>
          </p:nvPr>
        </p:nvSpPr>
        <p:spPr>
          <a:xfrm>
            <a:off x="590550" y="1101725"/>
            <a:ext cx="7886700" cy="4351338"/>
          </a:xfrm>
        </p:spPr>
        <p:txBody>
          <a:bodyPr>
            <a:normAutofit/>
          </a:bodyPr>
          <a:lstStyle/>
          <a:p>
            <a:r>
              <a:rPr lang="en-GB" dirty="0" smtClean="0">
                <a:solidFill>
                  <a:schemeClr val="bg1"/>
                </a:solidFill>
              </a:rPr>
              <a:t>INTER UNIT</a:t>
            </a:r>
          </a:p>
          <a:p>
            <a:pPr lvl="1"/>
            <a:r>
              <a:rPr lang="en-GB" dirty="0" smtClean="0">
                <a:solidFill>
                  <a:schemeClr val="bg1"/>
                </a:solidFill>
              </a:rPr>
              <a:t>Dev A 2 – 10 bouts</a:t>
            </a:r>
          </a:p>
          <a:p>
            <a:pPr lvl="1"/>
            <a:r>
              <a:rPr lang="en-GB" dirty="0" smtClean="0">
                <a:solidFill>
                  <a:schemeClr val="bg1"/>
                </a:solidFill>
              </a:rPr>
              <a:t>9 BOXERS</a:t>
            </a:r>
          </a:p>
          <a:p>
            <a:pPr lvl="1"/>
            <a:r>
              <a:rPr lang="en-GB" dirty="0" smtClean="0">
                <a:solidFill>
                  <a:schemeClr val="bg1"/>
                </a:solidFill>
              </a:rPr>
              <a:t>3 X 2 MINUTE ROUNDS</a:t>
            </a:r>
          </a:p>
          <a:p>
            <a:pPr lvl="1"/>
            <a:r>
              <a:rPr lang="en-GB" dirty="0" smtClean="0">
                <a:solidFill>
                  <a:schemeClr val="bg1"/>
                </a:solidFill>
              </a:rPr>
              <a:t>Weights</a:t>
            </a:r>
          </a:p>
          <a:p>
            <a:pPr marL="914400" lvl="2" indent="0">
              <a:buNone/>
            </a:pPr>
            <a:endParaRPr lang="en-GB"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475692814"/>
              </p:ext>
            </p:extLst>
          </p:nvPr>
        </p:nvGraphicFramePr>
        <p:xfrm>
          <a:off x="1422400" y="3238500"/>
          <a:ext cx="7035800" cy="3479800"/>
        </p:xfrm>
        <a:graphic>
          <a:graphicData uri="http://schemas.openxmlformats.org/drawingml/2006/table">
            <a:tbl>
              <a:tblPr firstRow="1" bandRow="1">
                <a:tableStyleId>{5C22544A-7EE6-4342-B048-85BDC9FD1C3A}</a:tableStyleId>
              </a:tblPr>
              <a:tblGrid>
                <a:gridCol w="2171700"/>
                <a:gridCol w="4864100"/>
              </a:tblGrid>
              <a:tr h="347980">
                <a:tc>
                  <a:txBody>
                    <a:bodyPr/>
                    <a:lstStyle/>
                    <a:p>
                      <a:r>
                        <a:rPr lang="en-GB" sz="1600" dirty="0" smtClean="0"/>
                        <a:t>KG</a:t>
                      </a:r>
                      <a:endParaRPr lang="en-GB" sz="1600" dirty="0"/>
                    </a:p>
                  </a:txBody>
                  <a:tcPr/>
                </a:tc>
                <a:tc>
                  <a:txBody>
                    <a:bodyPr/>
                    <a:lstStyle/>
                    <a:p>
                      <a:r>
                        <a:rPr lang="en-GB" sz="1600" dirty="0" smtClean="0"/>
                        <a:t>NAME</a:t>
                      </a:r>
                      <a:endParaRPr lang="en-GB" sz="1600" dirty="0"/>
                    </a:p>
                  </a:txBody>
                  <a:tcPr/>
                </a:tc>
              </a:tr>
              <a:tr h="347980">
                <a:tc>
                  <a:txBody>
                    <a:bodyPr/>
                    <a:lstStyle/>
                    <a:p>
                      <a:r>
                        <a:rPr lang="en-GB" sz="1600" dirty="0" smtClean="0"/>
                        <a:t>56</a:t>
                      </a:r>
                      <a:endParaRPr lang="en-GB" sz="1600" dirty="0"/>
                    </a:p>
                  </a:txBody>
                  <a:tcPr/>
                </a:tc>
                <a:tc>
                  <a:txBody>
                    <a:bodyPr/>
                    <a:lstStyle/>
                    <a:p>
                      <a:r>
                        <a:rPr lang="en-GB" sz="1600" dirty="0" smtClean="0"/>
                        <a:t>BANTAM</a:t>
                      </a:r>
                      <a:endParaRPr lang="en-GB" sz="1600" dirty="0"/>
                    </a:p>
                  </a:txBody>
                  <a:tcPr/>
                </a:tc>
              </a:tr>
              <a:tr h="347980">
                <a:tc>
                  <a:txBody>
                    <a:bodyPr/>
                    <a:lstStyle/>
                    <a:p>
                      <a:r>
                        <a:rPr lang="en-GB" sz="1600" dirty="0" smtClean="0"/>
                        <a:t>60</a:t>
                      </a:r>
                      <a:endParaRPr lang="en-GB" sz="1600" dirty="0"/>
                    </a:p>
                  </a:txBody>
                  <a:tcPr/>
                </a:tc>
                <a:tc>
                  <a:txBody>
                    <a:bodyPr/>
                    <a:lstStyle/>
                    <a:p>
                      <a:r>
                        <a:rPr lang="en-GB" sz="1600" dirty="0" smtClean="0"/>
                        <a:t>LIGHT</a:t>
                      </a:r>
                      <a:endParaRPr lang="en-GB" sz="1600" dirty="0"/>
                    </a:p>
                  </a:txBody>
                  <a:tcPr/>
                </a:tc>
              </a:tr>
              <a:tr h="347980">
                <a:tc>
                  <a:txBody>
                    <a:bodyPr/>
                    <a:lstStyle/>
                    <a:p>
                      <a:r>
                        <a:rPr lang="en-GB" sz="1600" dirty="0" smtClean="0"/>
                        <a:t>64</a:t>
                      </a:r>
                      <a:endParaRPr lang="en-GB" sz="1600" dirty="0"/>
                    </a:p>
                  </a:txBody>
                  <a:tcPr/>
                </a:tc>
                <a:tc>
                  <a:txBody>
                    <a:bodyPr/>
                    <a:lstStyle/>
                    <a:p>
                      <a:r>
                        <a:rPr lang="en-GB" sz="1600" dirty="0" smtClean="0"/>
                        <a:t>LIGHT WELTER</a:t>
                      </a:r>
                      <a:endParaRPr lang="en-GB" sz="1600" dirty="0"/>
                    </a:p>
                  </a:txBody>
                  <a:tcPr/>
                </a:tc>
              </a:tr>
              <a:tr h="347980">
                <a:tc>
                  <a:txBody>
                    <a:bodyPr/>
                    <a:lstStyle/>
                    <a:p>
                      <a:r>
                        <a:rPr lang="en-GB" sz="1600" dirty="0" smtClean="0"/>
                        <a:t>69</a:t>
                      </a:r>
                      <a:endParaRPr lang="en-GB" sz="1600" dirty="0"/>
                    </a:p>
                  </a:txBody>
                  <a:tcPr/>
                </a:tc>
                <a:tc>
                  <a:txBody>
                    <a:bodyPr/>
                    <a:lstStyle/>
                    <a:p>
                      <a:r>
                        <a:rPr lang="en-GB" sz="1600" dirty="0" smtClean="0"/>
                        <a:t>WELTER</a:t>
                      </a:r>
                      <a:endParaRPr lang="en-GB" sz="1600" dirty="0"/>
                    </a:p>
                  </a:txBody>
                  <a:tcPr/>
                </a:tc>
              </a:tr>
              <a:tr h="347980">
                <a:tc>
                  <a:txBody>
                    <a:bodyPr/>
                    <a:lstStyle/>
                    <a:p>
                      <a:r>
                        <a:rPr lang="en-GB" sz="1600" dirty="0" smtClean="0"/>
                        <a:t>75</a:t>
                      </a:r>
                      <a:endParaRPr lang="en-GB" sz="1600" dirty="0"/>
                    </a:p>
                  </a:txBody>
                  <a:tcPr/>
                </a:tc>
                <a:tc>
                  <a:txBody>
                    <a:bodyPr/>
                    <a:lstStyle/>
                    <a:p>
                      <a:r>
                        <a:rPr lang="en-GB" sz="1600" dirty="0" smtClean="0"/>
                        <a:t>MIDDLE</a:t>
                      </a:r>
                      <a:endParaRPr lang="en-GB" sz="1600" dirty="0"/>
                    </a:p>
                  </a:txBody>
                  <a:tcPr/>
                </a:tc>
              </a:tr>
              <a:tr h="347980">
                <a:tc>
                  <a:txBody>
                    <a:bodyPr/>
                    <a:lstStyle/>
                    <a:p>
                      <a:r>
                        <a:rPr lang="en-GB" sz="1600" dirty="0" smtClean="0"/>
                        <a:t>81</a:t>
                      </a:r>
                      <a:endParaRPr lang="en-GB" sz="1600" dirty="0"/>
                    </a:p>
                  </a:txBody>
                  <a:tcPr/>
                </a:tc>
                <a:tc>
                  <a:txBody>
                    <a:bodyPr/>
                    <a:lstStyle/>
                    <a:p>
                      <a:r>
                        <a:rPr lang="en-GB" sz="1600" dirty="0" smtClean="0"/>
                        <a:t>LIGHT HEAVY</a:t>
                      </a:r>
                      <a:endParaRPr lang="en-GB" sz="1600" dirty="0"/>
                    </a:p>
                  </a:txBody>
                  <a:tcPr/>
                </a:tc>
              </a:tr>
              <a:tr h="347980">
                <a:tc>
                  <a:txBody>
                    <a:bodyPr/>
                    <a:lstStyle/>
                    <a:p>
                      <a:r>
                        <a:rPr lang="en-GB" sz="1600" dirty="0" smtClean="0"/>
                        <a:t>86</a:t>
                      </a:r>
                      <a:endParaRPr lang="en-GB" sz="1600" dirty="0"/>
                    </a:p>
                  </a:txBody>
                  <a:tcPr/>
                </a:tc>
                <a:tc>
                  <a:txBody>
                    <a:bodyPr/>
                    <a:lstStyle/>
                    <a:p>
                      <a:r>
                        <a:rPr lang="en-GB" sz="1600" dirty="0" smtClean="0"/>
                        <a:t>CRUISER</a:t>
                      </a:r>
                      <a:endParaRPr lang="en-GB" sz="1600" dirty="0"/>
                    </a:p>
                  </a:txBody>
                  <a:tcPr/>
                </a:tc>
              </a:tr>
              <a:tr h="347980">
                <a:tc>
                  <a:txBody>
                    <a:bodyPr/>
                    <a:lstStyle/>
                    <a:p>
                      <a:r>
                        <a:rPr lang="en-GB" sz="1600" dirty="0" smtClean="0"/>
                        <a:t>91</a:t>
                      </a:r>
                      <a:endParaRPr lang="en-GB" sz="1600" dirty="0"/>
                    </a:p>
                  </a:txBody>
                  <a:tcPr/>
                </a:tc>
                <a:tc>
                  <a:txBody>
                    <a:bodyPr/>
                    <a:lstStyle/>
                    <a:p>
                      <a:r>
                        <a:rPr lang="en-GB" sz="1600" dirty="0" smtClean="0"/>
                        <a:t>HEAVY</a:t>
                      </a:r>
                      <a:endParaRPr lang="en-GB" sz="1600" dirty="0"/>
                    </a:p>
                  </a:txBody>
                  <a:tcPr/>
                </a:tc>
              </a:tr>
              <a:tr h="347980">
                <a:tc>
                  <a:txBody>
                    <a:bodyPr/>
                    <a:lstStyle/>
                    <a:p>
                      <a:r>
                        <a:rPr lang="en-GB" sz="1600" dirty="0" smtClean="0"/>
                        <a:t>100</a:t>
                      </a:r>
                      <a:endParaRPr lang="en-GB" sz="1600" dirty="0"/>
                    </a:p>
                  </a:txBody>
                  <a:tcPr/>
                </a:tc>
                <a:tc>
                  <a:txBody>
                    <a:bodyPr/>
                    <a:lstStyle/>
                    <a:p>
                      <a:r>
                        <a:rPr lang="en-GB" sz="1600" dirty="0" smtClean="0"/>
                        <a:t>SUPER</a:t>
                      </a:r>
                      <a:endParaRPr lang="en-GB" sz="1600" dirty="0"/>
                    </a:p>
                  </a:txBody>
                  <a:tcPr/>
                </a:tc>
              </a:tr>
            </a:tbl>
          </a:graphicData>
        </a:graphic>
      </p:graphicFrame>
    </p:spTree>
    <p:extLst>
      <p:ext uri="{BB962C8B-B14F-4D97-AF65-F5344CB8AC3E}">
        <p14:creationId xmlns:p14="http://schemas.microsoft.com/office/powerpoint/2010/main" val="2628148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fontScale="90000"/>
          </a:bodyPr>
          <a:lstStyle/>
          <a:p>
            <a:pPr algn="ctr"/>
            <a:r>
              <a:rPr lang="en-GB" b="1" dirty="0" smtClean="0">
                <a:solidFill>
                  <a:schemeClr val="bg1"/>
                </a:solidFill>
              </a:rPr>
              <a:t>ARMY BOXING CHAMPIONSHIPS 2020</a:t>
            </a:r>
            <a:endParaRPr lang="en-GB" b="1" dirty="0">
              <a:solidFill>
                <a:schemeClr val="bg1"/>
              </a:solidFill>
            </a:endParaRPr>
          </a:p>
        </p:txBody>
      </p:sp>
      <p:sp>
        <p:nvSpPr>
          <p:cNvPr id="2" name="Content Placeholder 1"/>
          <p:cNvSpPr>
            <a:spLocks noGrp="1"/>
          </p:cNvSpPr>
          <p:nvPr>
            <p:ph idx="1"/>
          </p:nvPr>
        </p:nvSpPr>
        <p:spPr>
          <a:xfrm>
            <a:off x="590550" y="1101724"/>
            <a:ext cx="7886700" cy="5495627"/>
          </a:xfrm>
        </p:spPr>
        <p:txBody>
          <a:bodyPr>
            <a:normAutofit/>
          </a:bodyPr>
          <a:lstStyle/>
          <a:p>
            <a:r>
              <a:rPr lang="en-GB" dirty="0" smtClean="0">
                <a:solidFill>
                  <a:schemeClr val="bg1"/>
                </a:solidFill>
              </a:rPr>
              <a:t>LEAGUE OPTION</a:t>
            </a:r>
          </a:p>
          <a:p>
            <a:r>
              <a:rPr lang="en-GB" dirty="0" smtClean="0">
                <a:solidFill>
                  <a:schemeClr val="bg1"/>
                </a:solidFill>
              </a:rPr>
              <a:t>6 TEAMS</a:t>
            </a:r>
          </a:p>
          <a:p>
            <a:pPr lvl="1"/>
            <a:r>
              <a:rPr lang="en-US" dirty="0" smtClean="0">
                <a:solidFill>
                  <a:schemeClr val="bg1"/>
                </a:solidFill>
              </a:rPr>
              <a:t>POOL A					POOL B</a:t>
            </a:r>
          </a:p>
          <a:p>
            <a:pPr lvl="2"/>
            <a:r>
              <a:rPr lang="en-US" dirty="0" smtClean="0">
                <a:solidFill>
                  <a:schemeClr val="bg1"/>
                </a:solidFill>
              </a:rPr>
              <a:t>Week 1 A V B				1 V 2</a:t>
            </a:r>
          </a:p>
          <a:p>
            <a:pPr lvl="2"/>
            <a:r>
              <a:rPr lang="en-US" dirty="0" smtClean="0">
                <a:solidFill>
                  <a:schemeClr val="bg1"/>
                </a:solidFill>
              </a:rPr>
              <a:t>Week 2 C V A				3 V 1</a:t>
            </a:r>
          </a:p>
          <a:p>
            <a:pPr lvl="2"/>
            <a:r>
              <a:rPr lang="en-US" dirty="0" smtClean="0">
                <a:solidFill>
                  <a:schemeClr val="bg1"/>
                </a:solidFill>
              </a:rPr>
              <a:t>Week 3 B V C				2 V 3</a:t>
            </a:r>
          </a:p>
          <a:p>
            <a:pPr lvl="2"/>
            <a:endParaRPr lang="en-US" dirty="0" smtClean="0">
              <a:solidFill>
                <a:schemeClr val="bg1"/>
              </a:solidFill>
            </a:endParaRPr>
          </a:p>
          <a:p>
            <a:r>
              <a:rPr lang="en-US" dirty="0">
                <a:solidFill>
                  <a:schemeClr val="bg1"/>
                </a:solidFill>
              </a:rPr>
              <a:t>Winner Pool A v Runner Up Pool B</a:t>
            </a:r>
          </a:p>
          <a:p>
            <a:r>
              <a:rPr lang="en-US" dirty="0">
                <a:solidFill>
                  <a:schemeClr val="bg1"/>
                </a:solidFill>
              </a:rPr>
              <a:t>Winner Pool B v Runner Up Pool A</a:t>
            </a:r>
          </a:p>
          <a:p>
            <a:pPr marL="0" indent="0">
              <a:buNone/>
            </a:pPr>
            <a:endParaRPr lang="en-GB" dirty="0" smtClean="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p>
        </p:txBody>
      </p:sp>
    </p:spTree>
    <p:extLst>
      <p:ext uri="{BB962C8B-B14F-4D97-AF65-F5344CB8AC3E}">
        <p14:creationId xmlns:p14="http://schemas.microsoft.com/office/powerpoint/2010/main" val="1768536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90500"/>
            <a:ext cx="7886700" cy="877889"/>
          </a:xfrm>
        </p:spPr>
        <p:txBody>
          <a:bodyPr>
            <a:normAutofit fontScale="90000"/>
          </a:bodyPr>
          <a:lstStyle/>
          <a:p>
            <a:pPr algn="ctr"/>
            <a:r>
              <a:rPr lang="en-GB" b="1" dirty="0" smtClean="0">
                <a:solidFill>
                  <a:schemeClr val="bg1"/>
                </a:solidFill>
              </a:rPr>
              <a:t>ARMY BOXING CHAMPIONSHIPS 2020</a:t>
            </a:r>
            <a:endParaRPr lang="en-GB" b="1" dirty="0">
              <a:solidFill>
                <a:schemeClr val="bg1"/>
              </a:solidFill>
            </a:endParaRPr>
          </a:p>
        </p:txBody>
      </p:sp>
      <p:sp>
        <p:nvSpPr>
          <p:cNvPr id="2" name="Content Placeholder 1"/>
          <p:cNvSpPr>
            <a:spLocks noGrp="1"/>
          </p:cNvSpPr>
          <p:nvPr>
            <p:ph idx="1"/>
          </p:nvPr>
        </p:nvSpPr>
        <p:spPr>
          <a:xfrm>
            <a:off x="590550" y="1101724"/>
            <a:ext cx="7886700" cy="5495627"/>
          </a:xfrm>
        </p:spPr>
        <p:txBody>
          <a:bodyPr>
            <a:normAutofit/>
          </a:bodyPr>
          <a:lstStyle/>
          <a:p>
            <a:r>
              <a:rPr lang="en-GB" dirty="0" smtClean="0">
                <a:solidFill>
                  <a:schemeClr val="bg1"/>
                </a:solidFill>
              </a:rPr>
              <a:t>LEAGUE OPTION</a:t>
            </a:r>
          </a:p>
          <a:p>
            <a:r>
              <a:rPr lang="en-US" dirty="0">
                <a:solidFill>
                  <a:schemeClr val="bg1"/>
                </a:solidFill>
              </a:rPr>
              <a:t>8 TEAMS</a:t>
            </a:r>
          </a:p>
          <a:p>
            <a:pPr lvl="1"/>
            <a:r>
              <a:rPr lang="en-US" dirty="0">
                <a:solidFill>
                  <a:schemeClr val="bg1"/>
                </a:solidFill>
              </a:rPr>
              <a:t>POOL A					POOL B</a:t>
            </a:r>
          </a:p>
          <a:p>
            <a:pPr lvl="2"/>
            <a:r>
              <a:rPr lang="en-US" dirty="0">
                <a:solidFill>
                  <a:schemeClr val="bg1"/>
                </a:solidFill>
              </a:rPr>
              <a:t>Week 1 A V B				1 V 2</a:t>
            </a:r>
          </a:p>
          <a:p>
            <a:pPr lvl="2"/>
            <a:r>
              <a:rPr lang="en-US" dirty="0">
                <a:solidFill>
                  <a:schemeClr val="bg1"/>
                </a:solidFill>
              </a:rPr>
              <a:t>Week 1 C V D				3 V 4</a:t>
            </a:r>
          </a:p>
          <a:p>
            <a:pPr lvl="2"/>
            <a:endParaRPr lang="en-US" dirty="0">
              <a:solidFill>
                <a:schemeClr val="bg1"/>
              </a:solidFill>
            </a:endParaRPr>
          </a:p>
          <a:p>
            <a:pPr lvl="2"/>
            <a:r>
              <a:rPr lang="en-US" dirty="0">
                <a:solidFill>
                  <a:schemeClr val="bg1"/>
                </a:solidFill>
              </a:rPr>
              <a:t>Week </a:t>
            </a:r>
            <a:r>
              <a:rPr lang="en-US" dirty="0" smtClean="0">
                <a:solidFill>
                  <a:schemeClr val="bg1"/>
                </a:solidFill>
              </a:rPr>
              <a:t>2 B </a:t>
            </a:r>
            <a:r>
              <a:rPr lang="en-US" dirty="0">
                <a:solidFill>
                  <a:schemeClr val="bg1"/>
                </a:solidFill>
              </a:rPr>
              <a:t>V </a:t>
            </a:r>
            <a:r>
              <a:rPr lang="en-US" dirty="0" smtClean="0">
                <a:solidFill>
                  <a:schemeClr val="bg1"/>
                </a:solidFill>
              </a:rPr>
              <a:t>C </a:t>
            </a:r>
            <a:r>
              <a:rPr lang="en-US" dirty="0">
                <a:solidFill>
                  <a:schemeClr val="bg1"/>
                </a:solidFill>
              </a:rPr>
              <a:t>				</a:t>
            </a:r>
            <a:r>
              <a:rPr lang="en-US" dirty="0" smtClean="0">
                <a:solidFill>
                  <a:schemeClr val="bg1"/>
                </a:solidFill>
              </a:rPr>
              <a:t>2 </a:t>
            </a:r>
            <a:r>
              <a:rPr lang="en-US" dirty="0">
                <a:solidFill>
                  <a:schemeClr val="bg1"/>
                </a:solidFill>
              </a:rPr>
              <a:t>V </a:t>
            </a:r>
            <a:r>
              <a:rPr lang="en-US" dirty="0" smtClean="0">
                <a:solidFill>
                  <a:schemeClr val="bg1"/>
                </a:solidFill>
              </a:rPr>
              <a:t>3</a:t>
            </a:r>
            <a:endParaRPr lang="en-US" dirty="0">
              <a:solidFill>
                <a:schemeClr val="bg1"/>
              </a:solidFill>
            </a:endParaRPr>
          </a:p>
          <a:p>
            <a:pPr lvl="2"/>
            <a:r>
              <a:rPr lang="en-US" dirty="0">
                <a:solidFill>
                  <a:schemeClr val="bg1"/>
                </a:solidFill>
              </a:rPr>
              <a:t>Week </a:t>
            </a:r>
            <a:r>
              <a:rPr lang="en-US" dirty="0" smtClean="0">
                <a:solidFill>
                  <a:schemeClr val="bg1"/>
                </a:solidFill>
              </a:rPr>
              <a:t>2 D </a:t>
            </a:r>
            <a:r>
              <a:rPr lang="en-US" dirty="0">
                <a:solidFill>
                  <a:schemeClr val="bg1"/>
                </a:solidFill>
              </a:rPr>
              <a:t>V </a:t>
            </a:r>
            <a:r>
              <a:rPr lang="en-US" dirty="0" smtClean="0">
                <a:solidFill>
                  <a:schemeClr val="bg1"/>
                </a:solidFill>
              </a:rPr>
              <a:t>A</a:t>
            </a:r>
            <a:r>
              <a:rPr lang="en-US" dirty="0">
                <a:solidFill>
                  <a:schemeClr val="bg1"/>
                </a:solidFill>
              </a:rPr>
              <a:t>				</a:t>
            </a:r>
            <a:r>
              <a:rPr lang="en-US" dirty="0" smtClean="0">
                <a:solidFill>
                  <a:schemeClr val="bg1"/>
                </a:solidFill>
              </a:rPr>
              <a:t>4 </a:t>
            </a:r>
            <a:r>
              <a:rPr lang="en-US" dirty="0">
                <a:solidFill>
                  <a:schemeClr val="bg1"/>
                </a:solidFill>
              </a:rPr>
              <a:t>V </a:t>
            </a:r>
            <a:r>
              <a:rPr lang="en-US" dirty="0" smtClean="0">
                <a:solidFill>
                  <a:schemeClr val="bg1"/>
                </a:solidFill>
              </a:rPr>
              <a:t>1</a:t>
            </a:r>
          </a:p>
          <a:p>
            <a:pPr lvl="2"/>
            <a:endParaRPr lang="en-US" dirty="0">
              <a:solidFill>
                <a:schemeClr val="bg1"/>
              </a:solidFill>
            </a:endParaRPr>
          </a:p>
          <a:p>
            <a:pPr lvl="2"/>
            <a:r>
              <a:rPr lang="en-US" dirty="0">
                <a:solidFill>
                  <a:schemeClr val="bg1"/>
                </a:solidFill>
              </a:rPr>
              <a:t>Week </a:t>
            </a:r>
            <a:r>
              <a:rPr lang="en-US" dirty="0" smtClean="0">
                <a:solidFill>
                  <a:schemeClr val="bg1"/>
                </a:solidFill>
              </a:rPr>
              <a:t>3 D V B</a:t>
            </a:r>
            <a:r>
              <a:rPr lang="en-US" dirty="0">
                <a:solidFill>
                  <a:schemeClr val="bg1"/>
                </a:solidFill>
              </a:rPr>
              <a:t>				</a:t>
            </a:r>
            <a:r>
              <a:rPr lang="en-US" dirty="0" smtClean="0">
                <a:solidFill>
                  <a:schemeClr val="bg1"/>
                </a:solidFill>
              </a:rPr>
              <a:t>4 </a:t>
            </a:r>
            <a:r>
              <a:rPr lang="en-US" dirty="0">
                <a:solidFill>
                  <a:schemeClr val="bg1"/>
                </a:solidFill>
              </a:rPr>
              <a:t>V </a:t>
            </a:r>
            <a:r>
              <a:rPr lang="en-US" dirty="0" smtClean="0">
                <a:solidFill>
                  <a:schemeClr val="bg1"/>
                </a:solidFill>
              </a:rPr>
              <a:t>2</a:t>
            </a:r>
            <a:endParaRPr lang="en-US" dirty="0">
              <a:solidFill>
                <a:schemeClr val="bg1"/>
              </a:solidFill>
            </a:endParaRPr>
          </a:p>
          <a:p>
            <a:pPr lvl="2"/>
            <a:r>
              <a:rPr lang="en-US" dirty="0">
                <a:solidFill>
                  <a:schemeClr val="bg1"/>
                </a:solidFill>
              </a:rPr>
              <a:t>Week </a:t>
            </a:r>
            <a:r>
              <a:rPr lang="en-US" dirty="0" smtClean="0">
                <a:solidFill>
                  <a:schemeClr val="bg1"/>
                </a:solidFill>
              </a:rPr>
              <a:t>3 </a:t>
            </a:r>
            <a:r>
              <a:rPr lang="en-US" dirty="0">
                <a:solidFill>
                  <a:schemeClr val="bg1"/>
                </a:solidFill>
              </a:rPr>
              <a:t>A V C 				</a:t>
            </a:r>
            <a:r>
              <a:rPr lang="en-US" dirty="0" smtClean="0">
                <a:solidFill>
                  <a:schemeClr val="bg1"/>
                </a:solidFill>
              </a:rPr>
              <a:t>1 </a:t>
            </a:r>
            <a:r>
              <a:rPr lang="en-US" dirty="0">
                <a:solidFill>
                  <a:schemeClr val="bg1"/>
                </a:solidFill>
              </a:rPr>
              <a:t>V </a:t>
            </a:r>
            <a:r>
              <a:rPr lang="en-US" dirty="0" smtClean="0">
                <a:solidFill>
                  <a:schemeClr val="bg1"/>
                </a:solidFill>
              </a:rPr>
              <a:t>3</a:t>
            </a:r>
            <a:endParaRPr lang="en-US" dirty="0">
              <a:solidFill>
                <a:schemeClr val="bg1"/>
              </a:solidFill>
            </a:endParaRPr>
          </a:p>
          <a:p>
            <a:pPr lvl="2"/>
            <a:endParaRPr lang="en-US" dirty="0">
              <a:solidFill>
                <a:schemeClr val="bg1"/>
              </a:solidFill>
            </a:endParaRPr>
          </a:p>
          <a:p>
            <a:r>
              <a:rPr lang="en-US" dirty="0" smtClean="0">
                <a:solidFill>
                  <a:schemeClr val="bg1"/>
                </a:solidFill>
              </a:rPr>
              <a:t>Winner Pool A v Runner Up Pool B</a:t>
            </a:r>
          </a:p>
          <a:p>
            <a:r>
              <a:rPr lang="en-US" dirty="0" smtClean="0">
                <a:solidFill>
                  <a:schemeClr val="bg1"/>
                </a:solidFill>
              </a:rPr>
              <a:t>Winner Pool B v Runner Up Pool A</a:t>
            </a:r>
          </a:p>
          <a:p>
            <a:pPr lvl="2"/>
            <a:endParaRPr lang="en-GB" dirty="0" smtClean="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p>
        </p:txBody>
      </p:sp>
    </p:spTree>
    <p:extLst>
      <p:ext uri="{BB962C8B-B14F-4D97-AF65-F5344CB8AC3E}">
        <p14:creationId xmlns:p14="http://schemas.microsoft.com/office/powerpoint/2010/main" val="567353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additive="base">
                                        <p:cTn id="4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 calcmode="lin" valueType="num">
                                      <p:cBhvr additive="base">
                                        <p:cTn id="5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12" end="12"/>
                                            </p:txEl>
                                          </p:spTgt>
                                        </p:tgtEl>
                                        <p:attrNameLst>
                                          <p:attrName>style.visibility</p:attrName>
                                        </p:attrNameLst>
                                      </p:cBhvr>
                                      <p:to>
                                        <p:strVal val="visible"/>
                                      </p:to>
                                    </p:set>
                                    <p:anim calcmode="lin" valueType="num">
                                      <p:cBhvr additive="base">
                                        <p:cTn id="61"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
                                            <p:txEl>
                                              <p:pRg st="13" end="13"/>
                                            </p:txEl>
                                          </p:spTgt>
                                        </p:tgtEl>
                                        <p:attrNameLst>
                                          <p:attrName>style.visibility</p:attrName>
                                        </p:attrNameLst>
                                      </p:cBhvr>
                                      <p:to>
                                        <p:strVal val="visible"/>
                                      </p:to>
                                    </p:set>
                                    <p:anim calcmode="lin" valueType="num">
                                      <p:cBhvr additive="base">
                                        <p:cTn id="67"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bg1"/>
                </a:solidFill>
              </a:rPr>
              <a:t>RECRUITING</a:t>
            </a:r>
            <a:endParaRPr lang="en-GB" b="1" dirty="0">
              <a:solidFill>
                <a:schemeClr val="bg1"/>
              </a:solidFill>
            </a:endParaRPr>
          </a:p>
        </p:txBody>
      </p:sp>
      <p:sp>
        <p:nvSpPr>
          <p:cNvPr id="3" name="Content Placeholder 2"/>
          <p:cNvSpPr>
            <a:spLocks noGrp="1"/>
          </p:cNvSpPr>
          <p:nvPr>
            <p:ph idx="1"/>
          </p:nvPr>
        </p:nvSpPr>
        <p:spPr/>
        <p:txBody>
          <a:bodyPr/>
          <a:lstStyle/>
          <a:p>
            <a:endParaRPr lang="en-GB" dirty="0" smtClean="0"/>
          </a:p>
          <a:p>
            <a:endParaRPr lang="en-GB" dirty="0"/>
          </a:p>
          <a:p>
            <a:endParaRPr lang="en-GB" dirty="0" smtClean="0"/>
          </a:p>
          <a:p>
            <a:pPr marL="914400" lvl="2" indent="0">
              <a:buNone/>
            </a:pPr>
            <a:r>
              <a:rPr lang="en-GB" sz="4800" dirty="0" smtClean="0">
                <a:solidFill>
                  <a:schemeClr val="bg1"/>
                </a:solidFill>
              </a:rPr>
              <a:t>CAPTAIN DAVE GRICE</a:t>
            </a:r>
            <a:endParaRPr lang="en-GB" sz="4800" dirty="0">
              <a:solidFill>
                <a:schemeClr val="bg1"/>
              </a:solidFill>
            </a:endParaRPr>
          </a:p>
        </p:txBody>
      </p:sp>
    </p:spTree>
    <p:extLst>
      <p:ext uri="{BB962C8B-B14F-4D97-AF65-F5344CB8AC3E}">
        <p14:creationId xmlns:p14="http://schemas.microsoft.com/office/powerpoint/2010/main" val="1871377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11126"/>
            <a:ext cx="7886700" cy="1325563"/>
          </a:xfrm>
        </p:spPr>
        <p:txBody>
          <a:bodyPr/>
          <a:lstStyle/>
          <a:p>
            <a:pPr algn="ctr"/>
            <a:r>
              <a:rPr lang="en-GB" b="1" dirty="0" smtClean="0">
                <a:solidFill>
                  <a:schemeClr val="bg1"/>
                </a:solidFill>
              </a:rPr>
              <a:t>INDIVIDUAL HONOURS</a:t>
            </a:r>
            <a:endParaRPr lang="en-GB" b="1" dirty="0">
              <a:solidFill>
                <a:schemeClr val="bg1"/>
              </a:solidFill>
            </a:endParaRPr>
          </a:p>
        </p:txBody>
      </p:sp>
      <p:sp>
        <p:nvSpPr>
          <p:cNvPr id="5" name="Content Placeholder 4"/>
          <p:cNvSpPr>
            <a:spLocks noGrp="1"/>
          </p:cNvSpPr>
          <p:nvPr>
            <p:ph idx="1"/>
          </p:nvPr>
        </p:nvSpPr>
        <p:spPr>
          <a:xfrm>
            <a:off x="628650" y="1041400"/>
            <a:ext cx="7886700" cy="5135563"/>
          </a:xfrm>
        </p:spPr>
        <p:txBody>
          <a:bodyPr>
            <a:normAutofit fontScale="25000" lnSpcReduction="20000"/>
          </a:bodyPr>
          <a:lstStyle/>
          <a:p>
            <a:pPr marL="0" indent="0">
              <a:buNone/>
            </a:pPr>
            <a:endParaRPr lang="en-GB" sz="9600" dirty="0" smtClean="0">
              <a:solidFill>
                <a:srgbClr val="FFFF00"/>
              </a:solidFill>
            </a:endParaRPr>
          </a:p>
          <a:p>
            <a:r>
              <a:rPr lang="en-US" sz="11200" dirty="0" smtClean="0">
                <a:solidFill>
                  <a:schemeClr val="bg1"/>
                </a:solidFill>
              </a:rPr>
              <a:t>3 X Army Boxers on GB Podium</a:t>
            </a:r>
          </a:p>
          <a:p>
            <a:r>
              <a:rPr lang="en-US" sz="11200" dirty="0" smtClean="0">
                <a:solidFill>
                  <a:schemeClr val="bg1"/>
                </a:solidFill>
              </a:rPr>
              <a:t>1 x Army Boxer on Philippines Squad</a:t>
            </a:r>
          </a:p>
          <a:p>
            <a:endParaRPr lang="en-US" sz="11200" dirty="0">
              <a:solidFill>
                <a:schemeClr val="bg1"/>
              </a:solidFill>
            </a:endParaRPr>
          </a:p>
          <a:p>
            <a:r>
              <a:rPr lang="en-US" sz="11200" dirty="0" smtClean="0">
                <a:solidFill>
                  <a:schemeClr val="bg1"/>
                </a:solidFill>
              </a:rPr>
              <a:t>2 X Army Boxers at World Champs in India</a:t>
            </a:r>
          </a:p>
          <a:p>
            <a:pPr lvl="1"/>
            <a:r>
              <a:rPr lang="en-US" sz="10800" dirty="0" smtClean="0">
                <a:solidFill>
                  <a:schemeClr val="bg1"/>
                </a:solidFill>
              </a:rPr>
              <a:t>Sapper </a:t>
            </a:r>
            <a:r>
              <a:rPr lang="en-US" sz="10800" dirty="0" err="1" smtClean="0">
                <a:solidFill>
                  <a:schemeClr val="bg1"/>
                </a:solidFill>
              </a:rPr>
              <a:t>Ebonie</a:t>
            </a:r>
            <a:r>
              <a:rPr lang="en-US" sz="10800" dirty="0" smtClean="0">
                <a:solidFill>
                  <a:schemeClr val="bg1"/>
                </a:solidFill>
              </a:rPr>
              <a:t> Jones </a:t>
            </a:r>
            <a:r>
              <a:rPr lang="en-US" sz="10800" dirty="0" err="1" smtClean="0">
                <a:solidFill>
                  <a:schemeClr val="bg1"/>
                </a:solidFill>
              </a:rPr>
              <a:t>Eng</a:t>
            </a:r>
            <a:r>
              <a:rPr lang="en-US" sz="10800" dirty="0" smtClean="0">
                <a:solidFill>
                  <a:schemeClr val="bg1"/>
                </a:solidFill>
              </a:rPr>
              <a:t> 51kg</a:t>
            </a:r>
          </a:p>
          <a:p>
            <a:pPr lvl="1"/>
            <a:r>
              <a:rPr lang="en-US" sz="10800" dirty="0" smtClean="0">
                <a:solidFill>
                  <a:schemeClr val="bg1"/>
                </a:solidFill>
              </a:rPr>
              <a:t>LCpl Megan Reid Scot 64kg</a:t>
            </a:r>
          </a:p>
          <a:p>
            <a:endParaRPr lang="en-US" sz="11200" dirty="0">
              <a:solidFill>
                <a:schemeClr val="bg1"/>
              </a:solidFill>
            </a:endParaRPr>
          </a:p>
          <a:p>
            <a:r>
              <a:rPr lang="en-US" sz="11200" dirty="0" smtClean="0">
                <a:solidFill>
                  <a:schemeClr val="bg1"/>
                </a:solidFill>
              </a:rPr>
              <a:t>Gunner Karris </a:t>
            </a:r>
            <a:r>
              <a:rPr lang="en-US" sz="11200" dirty="0" err="1" smtClean="0">
                <a:solidFill>
                  <a:schemeClr val="bg1"/>
                </a:solidFill>
              </a:rPr>
              <a:t>Artingstall</a:t>
            </a:r>
            <a:r>
              <a:rPr lang="en-US" sz="11200" dirty="0" smtClean="0">
                <a:solidFill>
                  <a:schemeClr val="bg1"/>
                </a:solidFill>
              </a:rPr>
              <a:t> 2 x Gold Medals at</a:t>
            </a:r>
          </a:p>
          <a:p>
            <a:pPr lvl="1"/>
            <a:r>
              <a:rPr lang="en-US" sz="10800" dirty="0" smtClean="0">
                <a:solidFill>
                  <a:schemeClr val="bg1"/>
                </a:solidFill>
              </a:rPr>
              <a:t>Latvia Box Cup</a:t>
            </a:r>
          </a:p>
          <a:p>
            <a:pPr lvl="1"/>
            <a:r>
              <a:rPr lang="en-US" sz="10800" dirty="0" err="1" smtClean="0">
                <a:solidFill>
                  <a:schemeClr val="bg1"/>
                </a:solidFill>
              </a:rPr>
              <a:t>Strandja</a:t>
            </a:r>
            <a:r>
              <a:rPr lang="en-US" sz="10800" dirty="0" smtClean="0">
                <a:solidFill>
                  <a:schemeClr val="bg1"/>
                </a:solidFill>
              </a:rPr>
              <a:t> Box Cup</a:t>
            </a:r>
            <a:endParaRPr lang="en-GB" sz="10800" dirty="0" smtClean="0">
              <a:solidFill>
                <a:schemeClr val="bg1"/>
              </a:solidFill>
            </a:endParaRPr>
          </a:p>
          <a:p>
            <a:pPr marL="0" indent="0">
              <a:buNone/>
            </a:pPr>
            <a:endParaRPr lang="en-GB" sz="11200" dirty="0">
              <a:solidFill>
                <a:schemeClr val="bg1"/>
              </a:solidFill>
            </a:endParaRPr>
          </a:p>
          <a:p>
            <a:pPr marL="0" indent="0">
              <a:buNone/>
            </a:pPr>
            <a:endParaRPr lang="en-GB" sz="11200" dirty="0">
              <a:solidFill>
                <a:schemeClr val="bg1"/>
              </a:solidFill>
            </a:endParaRPr>
          </a:p>
          <a:p>
            <a:pPr marL="0" indent="0">
              <a:buNone/>
            </a:pPr>
            <a:endParaRPr lang="en-GB" sz="9600" dirty="0">
              <a:solidFill>
                <a:srgbClr val="FFFF00"/>
              </a:solidFill>
            </a:endParaRPr>
          </a:p>
        </p:txBody>
      </p:sp>
    </p:spTree>
    <p:extLst>
      <p:ext uri="{BB962C8B-B14F-4D97-AF65-F5344CB8AC3E}">
        <p14:creationId xmlns:p14="http://schemas.microsoft.com/office/powerpoint/2010/main" val="327066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2648</TotalTime>
  <Words>2102</Words>
  <Application>Microsoft Office PowerPoint</Application>
  <PresentationFormat>On-screen Show (4:3)</PresentationFormat>
  <Paragraphs>653</Paragraphs>
  <Slides>88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88</vt:i4>
      </vt:variant>
    </vt:vector>
  </HeadingPairs>
  <TitlesOfParts>
    <vt:vector size="95" baseType="lpstr">
      <vt:lpstr>PMingLiU</vt:lpstr>
      <vt:lpstr>Arial</vt:lpstr>
      <vt:lpstr>Calibri</vt:lpstr>
      <vt:lpstr>Calibri Light</vt:lpstr>
      <vt:lpstr>Freestyle Script</vt:lpstr>
      <vt:lpstr>Times New Roman</vt:lpstr>
      <vt:lpstr>Office Theme</vt:lpstr>
      <vt:lpstr>ARMY BOXING ASSOCIATION</vt:lpstr>
      <vt:lpstr>Programme</vt:lpstr>
      <vt:lpstr>REGISTRATIONS</vt:lpstr>
      <vt:lpstr>COACHES</vt:lpstr>
      <vt:lpstr>OFFICIALS</vt:lpstr>
      <vt:lpstr>AFFILIATIONS</vt:lpstr>
      <vt:lpstr>INTER UNIT COMPETITION</vt:lpstr>
      <vt:lpstr>ARMY INTER UNIT CHAMPIONSHIPS</vt:lpstr>
      <vt:lpstr>INDIVIDUAL HONOURS</vt:lpstr>
      <vt:lpstr>INDIVIDUAL HONOURS</vt:lpstr>
      <vt:lpstr>PowerPoint Presentation</vt:lpstr>
      <vt:lpstr>PowerPoint Presentation</vt:lpstr>
      <vt:lpstr>INDIVIDUAL HONOURS</vt:lpstr>
      <vt:lpstr>PowerPoint Presentation</vt:lpstr>
      <vt:lpstr>PowerPoint Presentation</vt:lpstr>
      <vt:lpstr>PowerPoint Presentation</vt:lpstr>
      <vt:lpstr>PowerPoint Presentation</vt:lpstr>
      <vt:lpstr>PowerPoint Presentation</vt:lpstr>
      <vt:lpstr>INDIVIDUAL HONOURS</vt:lpstr>
      <vt:lpstr>TEAM HONOURS 2009 - 2019</vt:lpstr>
      <vt:lpstr> BREAKDOWN OF COST OF ARMY BA   2018/2019</vt:lpstr>
      <vt:lpstr>UKAF BOXING HANDBOOK 2019/20</vt:lpstr>
      <vt:lpstr>BOXING OFFICER</vt:lpstr>
      <vt:lpstr>REGISTRATIONS</vt:lpstr>
      <vt:lpstr>UNIT AFFILIATION</vt:lpstr>
      <vt:lpstr>UNIT AFFILIATION</vt:lpstr>
      <vt:lpstr>COACHES QUALIFICATIONS</vt:lpstr>
      <vt:lpstr>COACHES REGISTRATIONS</vt:lpstr>
      <vt:lpstr>COACHES QUALIFICATIONS</vt:lpstr>
      <vt:lpstr>COACHES REGISTRATION</vt:lpstr>
      <vt:lpstr>BOXERS REGISTRATIONS</vt:lpstr>
      <vt:lpstr>BOXERS – SERVICE ONLY</vt:lpstr>
      <vt:lpstr>REGISTRATION APPLICATION</vt:lpstr>
      <vt:lpstr>REGISTRATION - DECLARATION</vt:lpstr>
      <vt:lpstr>BOXER – CIVILIAN BOXING</vt:lpstr>
      <vt:lpstr>BOXERS REGISTRATION</vt:lpstr>
      <vt:lpstr>PREVIOUS INDIVIDUAL CONTACT SPORT EXPERIENCE</vt:lpstr>
      <vt:lpstr>LOST CARD</vt:lpstr>
      <vt:lpstr>PowerPoint Presentation</vt:lpstr>
      <vt:lpstr>COMMANDING OFFICER SIGNATURE</vt:lpstr>
      <vt:lpstr>PowerPoint Presentation</vt:lpstr>
      <vt:lpstr>REGISTRATION STAMP  CIVILIAN BOXING</vt:lpstr>
      <vt:lpstr>REGISTRATION STAMP  SERVICE ONLY BOXING</vt:lpstr>
      <vt:lpstr>ONLINE REGISTRATIONS 2020</vt:lpstr>
      <vt:lpstr>ONLINE REGISTRATIONS 2020</vt:lpstr>
      <vt:lpstr>QUESTIONS</vt:lpstr>
      <vt:lpstr>TRAINING</vt:lpstr>
      <vt:lpstr>TRAINING</vt:lpstr>
      <vt:lpstr>TRAINING</vt:lpstr>
      <vt:lpstr>WEIGHT MANAGEMENT</vt:lpstr>
      <vt:lpstr>SPARRING</vt:lpstr>
      <vt:lpstr>SPARRING</vt:lpstr>
      <vt:lpstr>SPARRING</vt:lpstr>
      <vt:lpstr>SPARRING RISK</vt:lpstr>
      <vt:lpstr>SPARRING LOG</vt:lpstr>
      <vt:lpstr>SPARRING ISSUES 2018/19</vt:lpstr>
      <vt:lpstr>UNIT EMERGENCY ACTION PLAN</vt:lpstr>
      <vt:lpstr>INCIDENT REPORTING</vt:lpstr>
      <vt:lpstr>CONCUSSION PROTOCOLS</vt:lpstr>
      <vt:lpstr>CONCUSSION PROTOCOL –  19 YRS &amp; ABOVE</vt:lpstr>
      <vt:lpstr>CONCUSSION PROTOCOL –  19 YRS &amp; ABOVE</vt:lpstr>
      <vt:lpstr>CONCUSSION PROTOCOL –  18 YRS &amp; BELOW</vt:lpstr>
      <vt:lpstr>CONCUSSION PROTOCOL –  18 YRS &amp; BELOW</vt:lpstr>
      <vt:lpstr>QUESTIONS</vt:lpstr>
      <vt:lpstr>PowerPoint Presentation</vt:lpstr>
      <vt:lpstr>INJURY PREVENTION AND MANAGEMENT</vt:lpstr>
      <vt:lpstr>COMPETITION PLANNING</vt:lpstr>
      <vt:lpstr>COMPETITION PLANNING</vt:lpstr>
      <vt:lpstr>Boxing with Civilians</vt:lpstr>
      <vt:lpstr>EVENT PLANNING</vt:lpstr>
      <vt:lpstr>PowerPoint Presentation</vt:lpstr>
      <vt:lpstr>HOME COUNTRIES</vt:lpstr>
      <vt:lpstr>OVERSEAS</vt:lpstr>
      <vt:lpstr>PARAMEDICS AND DRs</vt:lpstr>
      <vt:lpstr>PARAMEDICS AND DRs</vt:lpstr>
      <vt:lpstr>PARAMEDICS CONTACT DETAILS</vt:lpstr>
      <vt:lpstr>DRs</vt:lpstr>
      <vt:lpstr>CIVILIAN DR SUPPORT</vt:lpstr>
      <vt:lpstr>CIVILIAN DR SUPPORT</vt:lpstr>
      <vt:lpstr>ARMY BA COMPETITIONS</vt:lpstr>
      <vt:lpstr>ARMY BOXING TEAM </vt:lpstr>
      <vt:lpstr>INDIVIDUAL / INTER CORPS</vt:lpstr>
      <vt:lpstr>INFANTRY CHAMPS 2020</vt:lpstr>
      <vt:lpstr>WOMENS BOX CUP 2021</vt:lpstr>
      <vt:lpstr>ARMY BOXING CHAMPIONSHIPS</vt:lpstr>
      <vt:lpstr>ARMY BOXING CHAMPIONSHIPS 2020</vt:lpstr>
      <vt:lpstr>ARMY BOXING CHAMPIONSHIPS 2020</vt:lpstr>
      <vt:lpstr>RECRUITING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Key</dc:creator>
  <cp:lastModifiedBy>Nathan Pearce</cp:lastModifiedBy>
  <cp:revision>96</cp:revision>
  <dcterms:created xsi:type="dcterms:W3CDTF">2015-05-28T08:54:46Z</dcterms:created>
  <dcterms:modified xsi:type="dcterms:W3CDTF">2019-09-19T11:54:50Z</dcterms:modified>
</cp:coreProperties>
</file>